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4"/>
  </p:sldMasterIdLst>
  <p:notesMasterIdLst>
    <p:notesMasterId r:id="rId34"/>
  </p:notesMasterIdLst>
  <p:sldIdLst>
    <p:sldId id="274" r:id="rId5"/>
    <p:sldId id="296" r:id="rId6"/>
    <p:sldId id="275" r:id="rId7"/>
    <p:sldId id="276" r:id="rId8"/>
    <p:sldId id="277" r:id="rId9"/>
    <p:sldId id="278" r:id="rId10"/>
    <p:sldId id="279" r:id="rId11"/>
    <p:sldId id="281" r:id="rId12"/>
    <p:sldId id="282" r:id="rId13"/>
    <p:sldId id="283" r:id="rId14"/>
    <p:sldId id="285" r:id="rId15"/>
    <p:sldId id="284" r:id="rId16"/>
    <p:sldId id="286" r:id="rId17"/>
    <p:sldId id="301" r:id="rId18"/>
    <p:sldId id="262" r:id="rId19"/>
    <p:sldId id="293" r:id="rId20"/>
    <p:sldId id="258" r:id="rId21"/>
    <p:sldId id="269" r:id="rId22"/>
    <p:sldId id="267" r:id="rId23"/>
    <p:sldId id="302" r:id="rId24"/>
    <p:sldId id="289" r:id="rId25"/>
    <p:sldId id="268" r:id="rId26"/>
    <p:sldId id="290" r:id="rId27"/>
    <p:sldId id="298" r:id="rId28"/>
    <p:sldId id="299" r:id="rId29"/>
    <p:sldId id="291" r:id="rId30"/>
    <p:sldId id="305" r:id="rId31"/>
    <p:sldId id="306" r:id="rId32"/>
    <p:sldId id="300" r:id="rId33"/>
  </p:sldIdLst>
  <p:sldSz cx="12192000" cy="6858000"/>
  <p:notesSz cx="9929813" cy="679926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nc+fFFekDcQLDNrxHsjKhBG56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F94E0-DD74-3C9D-314B-D2770A7CA9B8}" v="620" dt="2024-12-17T10:51:32.972"/>
    <p1510:client id="{2F2A66C4-8BCD-207A-E734-E6DF24A9A7F2}" v="6" dt="2024-12-18T09:02:56.381"/>
    <p1510:client id="{48EC03F2-F267-C370-B677-45415D6C0B56}" v="638" dt="2024-12-17T15:36:35.476"/>
    <p1510:client id="{52F9FD5A-34A4-4738-BD85-FF958DE93CF2}" v="839" dt="2024-12-17T14:02:12.541"/>
    <p1510:client id="{6EEBB650-144B-F0C7-A33A-1E18E499F575}" v="699" dt="2024-12-17T11:35:32.652"/>
    <p1510:client id="{F5593BD4-A11E-4796-9AC5-6CAC4CD5BF61}" v="3022" dt="2024-12-18T09:25:03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4302919" cy="34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4596" y="1"/>
            <a:ext cx="4302919" cy="34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6458121"/>
            <a:ext cx="4302919" cy="34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4596" y="6458121"/>
            <a:ext cx="4302919" cy="34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 txBox="1">
            <a:spLocks noGrp="1"/>
          </p:cNvSpPr>
          <p:nvPr>
            <p:ph type="sldNum" idx="12"/>
          </p:nvPr>
        </p:nvSpPr>
        <p:spPr>
          <a:xfrm>
            <a:off x="5624596" y="6458121"/>
            <a:ext cx="4302919" cy="34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12b4a5a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3212b4a5a47_0_0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700" cy="2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3212b4a5a47_0_0:notes"/>
          <p:cNvSpPr txBox="1">
            <a:spLocks noGrp="1"/>
          </p:cNvSpPr>
          <p:nvPr>
            <p:ph type="sldNum" idx="12"/>
          </p:nvPr>
        </p:nvSpPr>
        <p:spPr>
          <a:xfrm>
            <a:off x="5624596" y="6458121"/>
            <a:ext cx="4302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57b09658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3157b096584_0_27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700" cy="2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3157b096584_0_27:notes"/>
          <p:cNvSpPr txBox="1">
            <a:spLocks noGrp="1"/>
          </p:cNvSpPr>
          <p:nvPr>
            <p:ph type="sldNum" idx="12"/>
          </p:nvPr>
        </p:nvSpPr>
        <p:spPr>
          <a:xfrm>
            <a:off x="5624596" y="6458121"/>
            <a:ext cx="4302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5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 b="1">
                <a:latin typeface="DFKai-SB"/>
                <a:ea typeface="DFKai-SB"/>
                <a:cs typeface="DFKai-SB"/>
                <a:sym typeface="DFKai-SB"/>
              </a:rPr>
              <a:t>未來改進 : </a:t>
            </a:r>
            <a:endParaRPr sz="2300" b="1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>
                <a:latin typeface="DFKai-SB"/>
                <a:ea typeface="DFKai-SB"/>
                <a:cs typeface="DFKai-SB"/>
                <a:sym typeface="DFKai-SB"/>
              </a:rPr>
              <a:t>(1)讓dataset包含多種modulation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>
                <a:latin typeface="DFKai-SB"/>
                <a:ea typeface="DFKai-SB"/>
                <a:cs typeface="DFKai-SB"/>
                <a:sym typeface="DFKai-SB"/>
              </a:rPr>
              <a:t>(2)測試更多特徵</a:t>
            </a:r>
            <a:endParaRPr/>
          </a:p>
        </p:txBody>
      </p:sp>
      <p:sp>
        <p:nvSpPr>
          <p:cNvPr id="192" name="Google Shape;192;p25:notes"/>
          <p:cNvSpPr txBox="1">
            <a:spLocks noGrp="1"/>
          </p:cNvSpPr>
          <p:nvPr>
            <p:ph type="sldNum" idx="12"/>
          </p:nvPr>
        </p:nvSpPr>
        <p:spPr>
          <a:xfrm>
            <a:off x="5624596" y="6458121"/>
            <a:ext cx="4302919" cy="34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6952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E96D87CC-B598-483D-486F-8CBD5D76A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>
            <a:extLst>
              <a:ext uri="{FF2B5EF4-FFF2-40B4-BE49-F238E27FC236}">
                <a16:creationId xmlns:a16="http://schemas.microsoft.com/office/drawing/2014/main" id="{71F90305-2010-A27B-CDCD-EF88E31F29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8:notes">
            <a:extLst>
              <a:ext uri="{FF2B5EF4-FFF2-40B4-BE49-F238E27FC236}">
                <a16:creationId xmlns:a16="http://schemas.microsoft.com/office/drawing/2014/main" id="{D81AED9E-6DE2-11D9-1BA2-4493F5E85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3232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26CFFD59-6E2D-7377-1888-7140424F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FEA65C40-04B3-331B-F369-A4F1E0616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75486287-53FE-8233-AD6A-A8B849AC7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700" cy="2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289D1C4B-A2C3-AAE9-D440-CB67A6CB70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624596" y="6458121"/>
            <a:ext cx="4302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37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575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EE65212F-25AA-46F2-3844-36E0827B0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B13EE747-E5A9-3E2D-D182-645E86869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2E23A167-10B1-6941-C44C-734278476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700" cy="2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37CCCB6E-72C8-2761-7ADD-B60581E0B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624596" y="6458121"/>
            <a:ext cx="4302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63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32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700" cy="2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5624596" y="6458121"/>
            <a:ext cx="4302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ADDE6126-0C9D-B379-A7F6-6057C184C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03A224DD-558B-8E26-9D49-6C2213D9F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1FE04709-0E1A-E56E-132A-3075BEA21D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700" cy="2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CA2E4CDA-5860-CF40-8A95-32AF03EFA8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624596" y="6458121"/>
            <a:ext cx="4302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76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26CFFD59-6E2D-7377-1888-7140424F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>
            <a:extLst>
              <a:ext uri="{FF2B5EF4-FFF2-40B4-BE49-F238E27FC236}">
                <a16:creationId xmlns:a16="http://schemas.microsoft.com/office/drawing/2014/main" id="{FEA65C40-04B3-331B-F369-A4F1E0616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>
            <a:extLst>
              <a:ext uri="{FF2B5EF4-FFF2-40B4-BE49-F238E27FC236}">
                <a16:creationId xmlns:a16="http://schemas.microsoft.com/office/drawing/2014/main" id="{75486287-53FE-8233-AD6A-A8B849AC7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700" cy="2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289D1C4B-A2C3-AAE9-D440-CB67A6CB70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624596" y="6458121"/>
            <a:ext cx="4302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0424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316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168b50d3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30168b50d3d_0_10:notes"/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700" cy="2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30168b50d3d_0_10:notes"/>
          <p:cNvSpPr txBox="1">
            <a:spLocks noGrp="1"/>
          </p:cNvSpPr>
          <p:nvPr>
            <p:ph type="sldNum" idx="12"/>
          </p:nvPr>
        </p:nvSpPr>
        <p:spPr>
          <a:xfrm>
            <a:off x="5624596" y="6458121"/>
            <a:ext cx="43029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C39953D7-38DB-FF7C-9966-7A0219AA9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>
            <a:extLst>
              <a:ext uri="{FF2B5EF4-FFF2-40B4-BE49-F238E27FC236}">
                <a16:creationId xmlns:a16="http://schemas.microsoft.com/office/drawing/2014/main" id="{0C35A0F8-EBFB-09BD-3574-525CF4407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2982" y="3272146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:notes">
            <a:extLst>
              <a:ext uri="{FF2B5EF4-FFF2-40B4-BE49-F238E27FC236}">
                <a16:creationId xmlns:a16="http://schemas.microsoft.com/office/drawing/2014/main" id="{1BC761F2-D93B-82D9-1350-F77A8A407D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8287" cy="2293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885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23"/>
          <p:cNvSpPr/>
          <p:nvPr/>
        </p:nvSpPr>
        <p:spPr>
          <a:xfrm>
            <a:off x="8312" y="-4151"/>
            <a:ext cx="1845426" cy="13255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23"/>
          <p:cNvSpPr/>
          <p:nvPr/>
        </p:nvSpPr>
        <p:spPr>
          <a:xfrm>
            <a:off x="6926" y="0"/>
            <a:ext cx="12192000" cy="101927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23"/>
          <p:cNvSpPr/>
          <p:nvPr/>
        </p:nvSpPr>
        <p:spPr>
          <a:xfrm>
            <a:off x="-1" y="1030469"/>
            <a:ext cx="12192000" cy="13493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24"/>
          <p:cNvSpPr/>
          <p:nvPr/>
        </p:nvSpPr>
        <p:spPr>
          <a:xfrm>
            <a:off x="8312" y="-4151"/>
            <a:ext cx="1845426" cy="13255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4"/>
          <p:cNvSpPr/>
          <p:nvPr/>
        </p:nvSpPr>
        <p:spPr>
          <a:xfrm>
            <a:off x="6926" y="0"/>
            <a:ext cx="12192000" cy="101927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-1" y="1030469"/>
            <a:ext cx="12192000" cy="13493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1195648" y="-1170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/>
          <p:nvPr/>
        </p:nvSpPr>
        <p:spPr>
          <a:xfrm>
            <a:off x="8312" y="-4151"/>
            <a:ext cx="1845426" cy="13255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26;p15"/>
          <p:cNvSpPr/>
          <p:nvPr/>
        </p:nvSpPr>
        <p:spPr>
          <a:xfrm>
            <a:off x="6926" y="0"/>
            <a:ext cx="12192000" cy="101927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Google Shape;27;p15"/>
          <p:cNvSpPr/>
          <p:nvPr/>
        </p:nvSpPr>
        <p:spPr>
          <a:xfrm>
            <a:off x="-1" y="1030469"/>
            <a:ext cx="12192000" cy="13493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Google Shape;28;p15"/>
          <p:cNvSpPr txBox="1"/>
          <p:nvPr/>
        </p:nvSpPr>
        <p:spPr>
          <a:xfrm>
            <a:off x="11368216" y="6428707"/>
            <a:ext cx="8237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/27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6"/>
          <p:cNvSpPr/>
          <p:nvPr/>
        </p:nvSpPr>
        <p:spPr>
          <a:xfrm>
            <a:off x="8312" y="-4151"/>
            <a:ext cx="1845426" cy="13255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" name="Google Shape;36;p16"/>
          <p:cNvSpPr/>
          <p:nvPr/>
        </p:nvSpPr>
        <p:spPr>
          <a:xfrm>
            <a:off x="6926" y="0"/>
            <a:ext cx="12192000" cy="101927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" name="Google Shape;37;p16"/>
          <p:cNvSpPr/>
          <p:nvPr/>
        </p:nvSpPr>
        <p:spPr>
          <a:xfrm>
            <a:off x="-1" y="1030469"/>
            <a:ext cx="12192000" cy="13493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/>
          <p:nvPr/>
        </p:nvSpPr>
        <p:spPr>
          <a:xfrm>
            <a:off x="8312" y="-4151"/>
            <a:ext cx="1845426" cy="13255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" name="Google Shape;44;p17"/>
          <p:cNvSpPr/>
          <p:nvPr/>
        </p:nvSpPr>
        <p:spPr>
          <a:xfrm>
            <a:off x="6926" y="0"/>
            <a:ext cx="12192000" cy="101927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" name="Google Shape;45;p17"/>
          <p:cNvSpPr/>
          <p:nvPr/>
        </p:nvSpPr>
        <p:spPr>
          <a:xfrm>
            <a:off x="-1" y="1030469"/>
            <a:ext cx="12192000" cy="13493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17"/>
          <p:cNvSpPr txBox="1"/>
          <p:nvPr/>
        </p:nvSpPr>
        <p:spPr>
          <a:xfrm>
            <a:off x="11368216" y="6428707"/>
            <a:ext cx="8237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18"/>
          <p:cNvSpPr/>
          <p:nvPr/>
        </p:nvSpPr>
        <p:spPr>
          <a:xfrm>
            <a:off x="8312" y="-4151"/>
            <a:ext cx="1845426" cy="13255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8"/>
          <p:cNvSpPr/>
          <p:nvPr/>
        </p:nvSpPr>
        <p:spPr>
          <a:xfrm>
            <a:off x="6926" y="0"/>
            <a:ext cx="12192000" cy="101927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8"/>
          <p:cNvSpPr/>
          <p:nvPr/>
        </p:nvSpPr>
        <p:spPr>
          <a:xfrm>
            <a:off x="-1" y="1030469"/>
            <a:ext cx="12192000" cy="13493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919330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9"/>
          <p:cNvSpPr/>
          <p:nvPr/>
        </p:nvSpPr>
        <p:spPr>
          <a:xfrm>
            <a:off x="8312" y="-4151"/>
            <a:ext cx="1845426" cy="13255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9"/>
          <p:cNvSpPr/>
          <p:nvPr/>
        </p:nvSpPr>
        <p:spPr>
          <a:xfrm>
            <a:off x="6926" y="0"/>
            <a:ext cx="12192000" cy="101927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9"/>
          <p:cNvSpPr/>
          <p:nvPr/>
        </p:nvSpPr>
        <p:spPr>
          <a:xfrm>
            <a:off x="-1" y="1030469"/>
            <a:ext cx="12192000" cy="13493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/>
          <p:nvPr/>
        </p:nvSpPr>
        <p:spPr>
          <a:xfrm>
            <a:off x="8312" y="-4151"/>
            <a:ext cx="1845426" cy="13255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20"/>
          <p:cNvSpPr/>
          <p:nvPr/>
        </p:nvSpPr>
        <p:spPr>
          <a:xfrm>
            <a:off x="6926" y="0"/>
            <a:ext cx="12192000" cy="101927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20"/>
          <p:cNvSpPr/>
          <p:nvPr/>
        </p:nvSpPr>
        <p:spPr>
          <a:xfrm>
            <a:off x="-1" y="1030469"/>
            <a:ext cx="12192000" cy="13493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0"/>
          <p:cNvSpPr txBox="1"/>
          <p:nvPr/>
        </p:nvSpPr>
        <p:spPr>
          <a:xfrm>
            <a:off x="11368216" y="6428707"/>
            <a:ext cx="8237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1"/>
          <p:cNvSpPr/>
          <p:nvPr/>
        </p:nvSpPr>
        <p:spPr>
          <a:xfrm>
            <a:off x="8312" y="-4151"/>
            <a:ext cx="1845426" cy="13255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6926" y="0"/>
            <a:ext cx="12192000" cy="101927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21"/>
          <p:cNvSpPr/>
          <p:nvPr/>
        </p:nvSpPr>
        <p:spPr>
          <a:xfrm>
            <a:off x="-1" y="1030469"/>
            <a:ext cx="12192000" cy="13493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22"/>
          <p:cNvSpPr/>
          <p:nvPr/>
        </p:nvSpPr>
        <p:spPr>
          <a:xfrm>
            <a:off x="8312" y="-4151"/>
            <a:ext cx="1845426" cy="13255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22"/>
          <p:cNvSpPr/>
          <p:nvPr/>
        </p:nvSpPr>
        <p:spPr>
          <a:xfrm>
            <a:off x="6926" y="0"/>
            <a:ext cx="12192000" cy="1019275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-1" y="1030469"/>
            <a:ext cx="12192000" cy="13493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ctrTitle"/>
          </p:nvPr>
        </p:nvSpPr>
        <p:spPr>
          <a:xfrm>
            <a:off x="13063" y="2136940"/>
            <a:ext cx="12191999" cy="2669346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None/>
            </a:pPr>
            <a:r>
              <a:rPr lang="en-US" sz="3600" b="1" dirty="0">
                <a:solidFill>
                  <a:schemeClr val="l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AI + SDR = </a:t>
            </a:r>
            <a:r>
              <a:rPr lang="en-US" altLang="zh-TW" sz="36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  <a:sym typeface="DFKai-SB"/>
              </a:rPr>
              <a:t>Intelligence</a:t>
            </a:r>
            <a:r>
              <a:rPr lang="en-US" sz="3600" b="1" dirty="0">
                <a:solidFill>
                  <a:schemeClr val="l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Radio</a:t>
            </a:r>
            <a:r>
              <a:rPr lang="zh-TW" altLang="en-US" sz="3600" b="1" dirty="0">
                <a:solidFill>
                  <a:schemeClr val="l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chemeClr val="l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  <a:br>
              <a:rPr lang="en-US" sz="3600" b="1" dirty="0">
                <a:solidFill>
                  <a:schemeClr val="lt1"/>
                </a:solidFill>
                <a:latin typeface="+mj-ea"/>
                <a:ea typeface="+mj-ea"/>
              </a:rPr>
            </a:br>
            <a:r>
              <a:rPr lang="zh-TW" altLang="en-US" sz="3600" b="1" dirty="0">
                <a:solidFill>
                  <a:schemeClr val="l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運用人工智慧模型於 </a:t>
            </a:r>
            <a:r>
              <a:rPr lang="en-US" altLang="zh-TW" sz="3600" b="1" dirty="0" err="1">
                <a:solidFill>
                  <a:schemeClr val="l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RFSoC</a:t>
            </a:r>
            <a:r>
              <a:rPr lang="en-US" altLang="zh-TW" sz="3600" b="1" dirty="0">
                <a:solidFill>
                  <a:schemeClr val="l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3600" b="1" dirty="0">
                <a:solidFill>
                  <a:schemeClr val="l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實現之智慧感知無線電</a:t>
            </a:r>
            <a:endParaRPr sz="3600" b="1" dirty="0">
              <a:solidFill>
                <a:schemeClr val="l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subTitle" idx="1"/>
          </p:nvPr>
        </p:nvSpPr>
        <p:spPr>
          <a:xfrm>
            <a:off x="2429611" y="5013357"/>
            <a:ext cx="7332778" cy="105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zh-TW"/>
              <a:t>Presenter</a:t>
            </a:r>
            <a:r>
              <a:rPr lang="en-US" altLang="zh-TW">
                <a:latin typeface="DFKai-SB"/>
                <a:ea typeface="DFKai-SB"/>
                <a:cs typeface="DFKai-SB"/>
                <a:sym typeface="DFKai-SB"/>
              </a:rPr>
              <a:t>:</a:t>
            </a:r>
            <a:r>
              <a:rPr lang="zh-TW" altLang="en-US">
                <a:latin typeface="DFKai-SB"/>
                <a:ea typeface="DFKai-SB"/>
                <a:cs typeface="DFKai-SB"/>
                <a:sym typeface="DFKai-SB"/>
              </a:rPr>
              <a:t> 林孟熹、歐軒佑</a:t>
            </a:r>
            <a:r>
              <a:rPr lang="en-US">
                <a:latin typeface="DFKai-SB"/>
                <a:ea typeface="DFKai-SB"/>
                <a:cs typeface="DFKai-SB"/>
                <a:sym typeface="DFKai-SB"/>
              </a:rPr>
              <a:t>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Advisor</a:t>
            </a:r>
            <a:r>
              <a:rPr lang="en-US">
                <a:latin typeface="DFKai-SB"/>
                <a:ea typeface="DFKai-SB"/>
                <a:cs typeface="DFKai-SB"/>
                <a:sym typeface="DFKai-SB"/>
              </a:rPr>
              <a:t>:</a:t>
            </a:r>
            <a:r>
              <a:rPr lang="zh-TW" altLang="en-US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err="1">
                <a:latin typeface="DFKai-SB"/>
                <a:ea typeface="DFKai-SB"/>
                <a:cs typeface="DFKai-SB"/>
                <a:sym typeface="DFKai-SB"/>
              </a:rPr>
              <a:t>王蒞君</a:t>
            </a:r>
            <a:r>
              <a:rPr lang="zh-TW" altLang="en-US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err="1">
                <a:latin typeface="DFKai-SB"/>
                <a:ea typeface="DFKai-SB"/>
                <a:cs typeface="DFKai-SB"/>
                <a:sym typeface="DFKai-SB"/>
              </a:rPr>
              <a:t>教授</a:t>
            </a:r>
            <a:endParaRPr lang="en-US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National Yang Ming Chiao Tung University, Taiwan</a:t>
            </a:r>
            <a:endParaRPr lang="en-US"/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398" y="459547"/>
            <a:ext cx="5335327" cy="133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5276" y="-165913"/>
            <a:ext cx="2586086" cy="2586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7CAA2-B3E4-E888-ED41-697670C68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0;g3212b4a5a47_0_0">
            <a:extLst>
              <a:ext uri="{FF2B5EF4-FFF2-40B4-BE49-F238E27FC236}">
                <a16:creationId xmlns:a16="http://schemas.microsoft.com/office/drawing/2014/main" id="{62C07C15-D149-531E-035F-7D8C721B612B}"/>
              </a:ext>
            </a:extLst>
          </p:cNvPr>
          <p:cNvSpPr txBox="1">
            <a:spLocks/>
          </p:cNvSpPr>
          <p:nvPr/>
        </p:nvSpPr>
        <p:spPr>
          <a:xfrm>
            <a:off x="-2153" y="-2203"/>
            <a:ext cx="12196217" cy="116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SzPts val="1800"/>
            </a:pPr>
            <a:r>
              <a:rPr lang="zh-TW" altLang="en-US" sz="4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DFKai-SB"/>
              </a:rPr>
              <a:t>感知無線電</a:t>
            </a:r>
            <a:r>
              <a:rPr lang="en-US" altLang="zh-TW" sz="4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DFKai-SB"/>
              </a:rPr>
              <a:t>(Cognitive Radio)</a:t>
            </a:r>
            <a:endParaRPr lang="en-US" altLang="zh-TW" sz="440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44C815F-B09F-7A4D-1B36-F888D21CA295}"/>
              </a:ext>
            </a:extLst>
          </p:cNvPr>
          <p:cNvSpPr txBox="1"/>
          <p:nvPr/>
        </p:nvSpPr>
        <p:spPr>
          <a:xfrm>
            <a:off x="534369" y="1372427"/>
            <a:ext cx="11123261" cy="1423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</a:t>
            </a:r>
            <a:r>
              <a:rPr lang="zh-TW" altLang="en-US" sz="2000" b="1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知無線電</a:t>
            </a:r>
            <a:r>
              <a:rPr lang="en-US" altLang="zh-TW" sz="2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DFKai-SB"/>
              </a:rPr>
              <a:t>(Cognitive Radio)</a:t>
            </a:r>
            <a:r>
              <a:rPr lang="zh-TW" altLang="en-US"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由 </a:t>
            </a:r>
            <a:r>
              <a:rPr lang="en-US" altLang="zh-TW"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Joseph </a:t>
            </a:r>
            <a:r>
              <a:rPr lang="en-US" altLang="zh-TW" sz="2000" err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Mitola</a:t>
            </a:r>
            <a:r>
              <a:rPr lang="en-US" altLang="zh-TW"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(SDR</a:t>
            </a:r>
            <a:r>
              <a:rPr lang="zh-TW" altLang="en-US"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提出者</a:t>
            </a:r>
            <a:r>
              <a:rPr lang="en-US" altLang="zh-TW"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r>
              <a:rPr lang="zh-TW" altLang="en-US"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提出，是</a:t>
            </a:r>
            <a:r>
              <a:rPr lang="zh-TW" altLang="en-US" sz="2000" b="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利用</a:t>
            </a:r>
            <a:r>
              <a:rPr lang="zh-TW" altLang="en-US"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閒置頻譜</a:t>
            </a:r>
            <a:r>
              <a:rPr lang="zh-TW" altLang="en-US" sz="2000" b="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，即頻譜空洞（</a:t>
            </a:r>
            <a:r>
              <a:rPr lang="en-US" altLang="zh-TW" sz="2000" b="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Spectrum Holes</a:t>
            </a:r>
            <a:r>
              <a:rPr lang="zh-TW" altLang="en-US" sz="2000" b="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）進行</a:t>
            </a:r>
            <a:r>
              <a:rPr lang="zh-TW" altLang="en-US" sz="2000" b="1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動態頻譜存取（</a:t>
            </a:r>
            <a:r>
              <a:rPr lang="en-US" altLang="zh-TW" sz="2000" b="1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Dynamic Spectrum Access</a:t>
            </a:r>
            <a:r>
              <a:rPr lang="zh-TW" altLang="en-US" sz="2000" b="1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r>
              <a:rPr lang="zh-TW" altLang="en-US" sz="2000" b="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與傳輸，以達到在擁擠頻譜空間進行訊息傳輸，提高頻譜利用率的技術。</a:t>
            </a:r>
            <a:endParaRPr lang="zh-TW" altLang="en-US" sz="200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E925ECB-8597-06C4-AB69-2122EE95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91" y="2959774"/>
            <a:ext cx="7173647" cy="3138949"/>
          </a:xfrm>
          <a:prstGeom prst="rect">
            <a:avLst/>
          </a:prstGeom>
        </p:spPr>
      </p:pic>
      <p:pic>
        <p:nvPicPr>
          <p:cNvPr id="1026" name="Picture 2" descr="Cognitive radio system model. ">
            <a:extLst>
              <a:ext uri="{FF2B5EF4-FFF2-40B4-BE49-F238E27FC236}">
                <a16:creationId xmlns:a16="http://schemas.microsoft.com/office/drawing/2014/main" id="{A89DD746-033E-5AB7-147D-AB10636C7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53" y="3429000"/>
            <a:ext cx="3672302" cy="2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23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B64B-ECE0-9B36-1681-711EFC4C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0;g3212b4a5a47_0_0">
            <a:extLst>
              <a:ext uri="{FF2B5EF4-FFF2-40B4-BE49-F238E27FC236}">
                <a16:creationId xmlns:a16="http://schemas.microsoft.com/office/drawing/2014/main" id="{5CDB2410-F7B3-7BD5-B8CD-502989CBE094}"/>
              </a:ext>
            </a:extLst>
          </p:cNvPr>
          <p:cNvSpPr txBox="1">
            <a:spLocks/>
          </p:cNvSpPr>
          <p:nvPr/>
        </p:nvSpPr>
        <p:spPr>
          <a:xfrm>
            <a:off x="2675" y="-2725"/>
            <a:ext cx="12186300" cy="11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SzPts val="1800"/>
            </a:pPr>
            <a:r>
              <a:rPr lang="zh-TW" altLang="en-US" sz="4400" b="1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動態頻譜存取（</a:t>
            </a:r>
            <a:r>
              <a:rPr lang="en-US" altLang="zh-TW" sz="4400" b="1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Dynamic Spectrum Access</a:t>
            </a:r>
            <a:r>
              <a:rPr lang="zh-TW" altLang="en-US" sz="4400" b="1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altLang="zh-TW" sz="44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BFBE115-DA97-9556-6E64-119453E9267B}"/>
              </a:ext>
            </a:extLst>
          </p:cNvPr>
          <p:cNvSpPr txBox="1"/>
          <p:nvPr/>
        </p:nvSpPr>
        <p:spPr>
          <a:xfrm>
            <a:off x="534369" y="1372427"/>
            <a:ext cx="11123261" cy="961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要進行動態頻譜存取，裝置</a:t>
            </a:r>
            <a:r>
              <a:rPr lang="zh-TW" altLang="en-US"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至少</a:t>
            </a:r>
            <a:r>
              <a:rPr lang="zh-TW" altLang="en-US" sz="200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須具備兩個功能</a:t>
            </a:r>
            <a:r>
              <a:rPr lang="en-US" altLang="zh-TW" sz="200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sz="2000" i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2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頻譜感測</a:t>
            </a:r>
            <a:r>
              <a:rPr lang="en-US" altLang="zh-TW" sz="2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(Spectrum Sensing)</a:t>
            </a:r>
            <a:r>
              <a:rPr lang="zh-TW" altLang="en-US"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及</a:t>
            </a:r>
            <a:r>
              <a:rPr lang="zh-TW" altLang="en-US" sz="2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跳頻</a:t>
            </a:r>
            <a:r>
              <a:rPr lang="en-US" altLang="zh-TW" sz="2000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(Frequency Hopping)</a:t>
            </a:r>
            <a:r>
              <a:rPr lang="zh-TW" altLang="en-US"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。頻譜感測辨識頻譜空洞，跳頻改變裝置傳輸頻率至該空洞。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D90CF0-0C7D-3E49-B766-9DB15A00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22"/>
          <a:stretch/>
        </p:blipFill>
        <p:spPr>
          <a:xfrm>
            <a:off x="487769" y="2686881"/>
            <a:ext cx="5347836" cy="3423003"/>
          </a:xfrm>
          <a:prstGeom prst="rect">
            <a:avLst/>
          </a:prstGeom>
        </p:spPr>
      </p:pic>
      <p:pic>
        <p:nvPicPr>
          <p:cNvPr id="4098" name="Picture 2" descr="Statistical spectrum occupancy prediction for dynamic spectrum access: a  classification | EURASIP Journal on Wireless Communications and Networking  | Full Text">
            <a:extLst>
              <a:ext uri="{FF2B5EF4-FFF2-40B4-BE49-F238E27FC236}">
                <a16:creationId xmlns:a16="http://schemas.microsoft.com/office/drawing/2014/main" id="{179E5259-AF83-AC25-DEDF-D4C3B62F8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57" y="2806776"/>
            <a:ext cx="3811337" cy="31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0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1B57-5C8E-FA63-207A-7E71A16D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F2BE53C-79B5-AEB6-784E-403872DF8E14}"/>
              </a:ext>
            </a:extLst>
          </p:cNvPr>
          <p:cNvSpPr txBox="1"/>
          <p:nvPr/>
        </p:nvSpPr>
        <p:spPr>
          <a:xfrm>
            <a:off x="534369" y="1372427"/>
            <a:ext cx="10985083" cy="9619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>
                <a:solidFill>
                  <a:schemeClr val="tx1"/>
                </a:solidFill>
                <a:latin typeface="Microsoft JhengHei UI"/>
                <a:ea typeface="Microsoft JhengHei UI"/>
              </a:rPr>
              <a:t>頻譜感測</a:t>
            </a:r>
            <a:r>
              <a:rPr lang="en-US" altLang="zh-TW" sz="2000" b="1">
                <a:solidFill>
                  <a:schemeClr val="tx1"/>
                </a:solidFill>
                <a:latin typeface="Microsoft JhengHei UI"/>
                <a:ea typeface="Microsoft JhengHei UI"/>
              </a:rPr>
              <a:t>(Spectrum Sensing)</a:t>
            </a:r>
            <a:r>
              <a:rPr lang="zh-TW" altLang="en-US" sz="2000">
                <a:solidFill>
                  <a:schemeClr val="tx1"/>
                </a:solidFill>
                <a:latin typeface="Microsoft JhengHei UI"/>
                <a:ea typeface="Microsoft JhengHei UI"/>
              </a:rPr>
              <a:t>有許多固定算法，如能量檢測、循環平穩特徵檢測、匹配濾波等等，但這些算法皆有其適用與不適用之場景，因此較為理想的做法是使用</a:t>
            </a:r>
            <a:r>
              <a:rPr lang="zh-TW" altLang="en-US" sz="2000" b="1">
                <a:solidFill>
                  <a:srgbClr val="FF0000"/>
                </a:solidFill>
                <a:latin typeface="Microsoft JhengHei UI"/>
                <a:ea typeface="Microsoft JhengHei UI"/>
              </a:rPr>
              <a:t>機器學習</a:t>
            </a:r>
            <a:r>
              <a:rPr lang="zh-TW" altLang="en-US" sz="2000">
                <a:solidFill>
                  <a:schemeClr val="tx1"/>
                </a:solidFill>
                <a:latin typeface="Microsoft JhengHei UI"/>
                <a:ea typeface="Microsoft JhengHei UI"/>
              </a:rPr>
              <a:t>方法訓練模型。</a:t>
            </a:r>
          </a:p>
        </p:txBody>
      </p:sp>
      <p:pic>
        <p:nvPicPr>
          <p:cNvPr id="3074" name="Picture 2" descr="popup-image">
            <a:extLst>
              <a:ext uri="{FF2B5EF4-FFF2-40B4-BE49-F238E27FC236}">
                <a16:creationId xmlns:a16="http://schemas.microsoft.com/office/drawing/2014/main" id="{1B6D1666-2CDA-D590-D92D-B758A1394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"/>
          <a:stretch/>
        </p:blipFill>
        <p:spPr bwMode="auto">
          <a:xfrm>
            <a:off x="414128" y="2617213"/>
            <a:ext cx="4584365" cy="35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5C71D65-9A68-4D42-E150-647AAB77B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522745"/>
              </p:ext>
            </p:extLst>
          </p:nvPr>
        </p:nvGraphicFramePr>
        <p:xfrm>
          <a:off x="5234740" y="3297678"/>
          <a:ext cx="6543132" cy="281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783">
                  <a:extLst>
                    <a:ext uri="{9D8B030D-6E8A-4147-A177-3AD203B41FA5}">
                      <a16:colId xmlns:a16="http://schemas.microsoft.com/office/drawing/2014/main" val="2262223849"/>
                    </a:ext>
                  </a:extLst>
                </a:gridCol>
                <a:gridCol w="1339622">
                  <a:extLst>
                    <a:ext uri="{9D8B030D-6E8A-4147-A177-3AD203B41FA5}">
                      <a16:colId xmlns:a16="http://schemas.microsoft.com/office/drawing/2014/main" val="33329153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3728702"/>
                    </a:ext>
                  </a:extLst>
                </a:gridCol>
                <a:gridCol w="2196127">
                  <a:extLst>
                    <a:ext uri="{9D8B030D-6E8A-4147-A177-3AD203B41FA5}">
                      <a16:colId xmlns:a16="http://schemas.microsoft.com/office/drawing/2014/main" val="1143465840"/>
                    </a:ext>
                  </a:extLst>
                </a:gridCol>
              </a:tblGrid>
              <a:tr h="447206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準確度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噪聲敏感性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適用場景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516575"/>
                  </a:ext>
                </a:extLst>
              </a:tr>
              <a:tr h="624864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能量檢測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噪聲穩定</a:t>
                      </a:r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、硬件簡單的場景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702276"/>
                  </a:ext>
                </a:extLst>
              </a:tr>
              <a:tr h="624864">
                <a:tc>
                  <a:txBody>
                    <a:bodyPr/>
                    <a:lstStyle/>
                    <a:p>
                      <a:r>
                        <a:rPr lang="zh-TW" altLang="en-US" sz="180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循環平穩</a:t>
                      </a:r>
                      <a:endParaRPr lang="en-US" altLang="zh-TW" sz="1800">
                        <a:solidFill>
                          <a:schemeClr val="tx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特徵檢測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信號</a:t>
                      </a:r>
                      <a:r>
                        <a:rPr lang="zh-TW" altLang="en-US" sz="1800" b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特徵已知</a:t>
                      </a:r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的應用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99441"/>
                  </a:ext>
                </a:extLst>
              </a:tr>
              <a:tr h="624864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匹配濾波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非常高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信號已知</a:t>
                      </a:r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的高要求場景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092172"/>
                  </a:ext>
                </a:extLst>
              </a:tr>
              <a:tr h="447206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機器學習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數據豐富</a:t>
                      </a:r>
                      <a:r>
                        <a:rPr lang="zh-TW" altLang="en-US" sz="180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的場景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326321"/>
                  </a:ext>
                </a:extLst>
              </a:tr>
            </a:tbl>
          </a:graphicData>
        </a:graphic>
      </p:graphicFrame>
      <p:sp>
        <p:nvSpPr>
          <p:cNvPr id="5" name="Google Shape;130;g3212b4a5a47_0_0">
            <a:extLst>
              <a:ext uri="{FF2B5EF4-FFF2-40B4-BE49-F238E27FC236}">
                <a16:creationId xmlns:a16="http://schemas.microsoft.com/office/drawing/2014/main" id="{B42408D8-1396-7B4A-59B1-EBBA59144ECE}"/>
              </a:ext>
            </a:extLst>
          </p:cNvPr>
          <p:cNvSpPr txBox="1">
            <a:spLocks/>
          </p:cNvSpPr>
          <p:nvPr/>
        </p:nvSpPr>
        <p:spPr>
          <a:xfrm>
            <a:off x="2675" y="-2725"/>
            <a:ext cx="12186300" cy="118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SzPts val="1800"/>
            </a:pPr>
            <a:r>
              <a:rPr lang="en-US" altLang="zh-TW" sz="4400" b="1" err="1">
                <a:solidFill>
                  <a:schemeClr val="bg1"/>
                </a:solidFill>
                <a:latin typeface="Microsoft JhengHei UI"/>
                <a:ea typeface="Microsoft JhengHei UI"/>
                <a:cs typeface="Times New Roman"/>
              </a:rPr>
              <a:t>如何</a:t>
            </a:r>
            <a:r>
              <a:rPr lang="zh-TW" altLang="en-US" sz="4400" b="1">
                <a:solidFill>
                  <a:schemeClr val="bg1"/>
                </a:solidFill>
                <a:latin typeface="Microsoft JhengHei UI"/>
                <a:ea typeface="Microsoft JhengHei UI"/>
                <a:cs typeface="Times New Roman"/>
              </a:rPr>
              <a:t>辨識頻譜空洞</a:t>
            </a:r>
            <a:r>
              <a:rPr lang="en-US" altLang="zh-TW" sz="4400" b="1">
                <a:solidFill>
                  <a:schemeClr val="bg1"/>
                </a:solidFill>
                <a:latin typeface="Microsoft JhengHei UI"/>
                <a:ea typeface="Microsoft JhengHei UI"/>
                <a:cs typeface="Times New Roman"/>
              </a:rPr>
              <a:t>?</a:t>
            </a:r>
            <a:endParaRPr lang="en-US" altLang="zh-TW" sz="4400" b="1" err="1">
              <a:solidFill>
                <a:schemeClr val="bg1"/>
              </a:solidFill>
              <a:latin typeface="Microsoft JhengHei UI"/>
              <a:ea typeface="Microsoft JhengHei U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971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53532B6A-5852-3B69-B271-3B70596E5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>
            <a:extLst>
              <a:ext uri="{FF2B5EF4-FFF2-40B4-BE49-F238E27FC236}">
                <a16:creationId xmlns:a16="http://schemas.microsoft.com/office/drawing/2014/main" id="{0CCA88B0-777F-5E44-BBE4-FC69460B5E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089"/>
          <a:stretch/>
        </p:blipFill>
        <p:spPr>
          <a:xfrm>
            <a:off x="0" y="0"/>
            <a:ext cx="12192000" cy="644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>
            <a:extLst>
              <a:ext uri="{FF2B5EF4-FFF2-40B4-BE49-F238E27FC236}">
                <a16:creationId xmlns:a16="http://schemas.microsoft.com/office/drawing/2014/main" id="{4497E699-A754-E91D-9FFF-DA43E1415423}"/>
              </a:ext>
            </a:extLst>
          </p:cNvPr>
          <p:cNvSpPr txBox="1"/>
          <p:nvPr/>
        </p:nvSpPr>
        <p:spPr>
          <a:xfrm>
            <a:off x="2080433" y="2591400"/>
            <a:ext cx="9951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4">
            <a:extLst>
              <a:ext uri="{FF2B5EF4-FFF2-40B4-BE49-F238E27FC236}">
                <a16:creationId xmlns:a16="http://schemas.microsoft.com/office/drawing/2014/main" id="{A1D9877D-2507-11E5-1AAA-96CB9693DD3D}"/>
              </a:ext>
            </a:extLst>
          </p:cNvPr>
          <p:cNvSpPr txBox="1"/>
          <p:nvPr/>
        </p:nvSpPr>
        <p:spPr>
          <a:xfrm>
            <a:off x="2873829" y="2736600"/>
            <a:ext cx="8779029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3600"/>
              </a:spcAft>
              <a:buSzPts val="1800"/>
              <a:buNone/>
            </a:pPr>
            <a:r>
              <a:rPr lang="en-US" altLang="zh-TW" sz="2400" b="1">
                <a:latin typeface="Yu Gothic UI"/>
                <a:ea typeface="Yu Gothic UI"/>
                <a:cs typeface="Times New Roman"/>
                <a:sym typeface="DFKai-SB"/>
              </a:rPr>
              <a:t>Spectrum Sensing </a:t>
            </a:r>
            <a:r>
              <a:rPr lang="en-US" altLang="zh-TW" sz="2400">
                <a:latin typeface="Yu Gothic UI"/>
                <a:ea typeface="Yu Gothic UI"/>
                <a:cs typeface="Times New Roman"/>
                <a:sym typeface="DFKai-SB"/>
              </a:rPr>
              <a:t>using</a:t>
            </a:r>
            <a:r>
              <a:rPr lang="en-US" altLang="zh-TW" sz="2400" b="1">
                <a:latin typeface="Yu Gothic UI"/>
                <a:ea typeface="Yu Gothic UI"/>
                <a:cs typeface="Times New Roman"/>
                <a:sym typeface="DFKai-SB"/>
              </a:rPr>
              <a:t> Machine Learning</a:t>
            </a:r>
            <a:endParaRPr lang="zh-TW" altLang="en-US" sz="2400" b="1" i="0" u="none" strike="noStrike" cap="none">
              <a:solidFill>
                <a:schemeClr val="dk1"/>
              </a:solidFill>
              <a:latin typeface="Yu Gothic UI"/>
              <a:ea typeface="Yu Gothic UI"/>
              <a:cs typeface="Times New Roman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356954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 txBox="1">
            <a:spLocks noGrp="1"/>
          </p:cNvSpPr>
          <p:nvPr>
            <p:ph type="title"/>
          </p:nvPr>
        </p:nvSpPr>
        <p:spPr>
          <a:xfrm>
            <a:off x="-5113" y="944"/>
            <a:ext cx="12206612" cy="116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訓練流程</a:t>
            </a:r>
            <a:endParaRPr lang="en-US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68" name="Google Shape;168;p1"/>
          <p:cNvPicPr preferRelativeResize="0"/>
          <p:nvPr/>
        </p:nvPicPr>
        <p:blipFill rotWithShape="1">
          <a:blip r:embed="rId3">
            <a:alphaModFix/>
          </a:blip>
          <a:srcRect l="7756" r="2901"/>
          <a:stretch/>
        </p:blipFill>
        <p:spPr>
          <a:xfrm>
            <a:off x="3575975" y="2859176"/>
            <a:ext cx="7992308" cy="374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424" y="3025517"/>
            <a:ext cx="2472298" cy="357756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0E6B312-8A3F-E495-2542-4CBAF91A8EF9}"/>
                  </a:ext>
                </a:extLst>
              </p:cNvPr>
              <p:cNvSpPr txBox="1"/>
              <p:nvPr/>
            </p:nvSpPr>
            <p:spPr>
              <a:xfrm>
                <a:off x="456548" y="1495877"/>
                <a:ext cx="10985083" cy="961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20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訓練頻譜感測模型需要先收集大量訊號資料做</a:t>
                </a:r>
                <a:r>
                  <a:rPr lang="en-US" altLang="zh-TW" sz="20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offline Training</a:t>
                </a:r>
                <a:r>
                  <a:rPr lang="zh-TW" altLang="en-US" sz="20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，再將訓練好的模型放到</a:t>
                </a:r>
                <a:r>
                  <a:rPr lang="en-US" altLang="zh-TW" sz="2000" err="1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RFSoC</a:t>
                </a:r>
                <a:r>
                  <a:rPr lang="zh-TW" altLang="en-US" sz="20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的</a:t>
                </a:r>
                <a:r>
                  <a:rPr lang="en-US" altLang="zh-TW" sz="20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FPGA</a:t>
                </a:r>
                <a:r>
                  <a:rPr lang="zh-TW" altLang="en-US" sz="20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上，讓它能夠對收到的訊號實時進行分類 </a:t>
                </a:r>
                <a:r>
                  <a:rPr lang="en-US" altLang="zh-TW" sz="20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</a:rPr>
                          <m:t>𝐻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</a:rPr>
                          <m:t>0</m:t>
                        </m:r>
                      </m:sub>
                    </m:sSub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JhengHei UI" panose="020B0604030504040204" pitchFamily="34" charset="-120"/>
                      </a:rPr>
                      <m:t>表示</m:t>
                    </m:r>
                  </m:oMath>
                </a14:m>
                <a:r>
                  <a:rPr lang="zh-TW" altLang="en-US" sz="20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閒置，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</a:rPr>
                          <m:t>𝐻</m:t>
                        </m:r>
                      </m:e>
                      <m:sub>
                        <m: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JhengHei UI" panose="020B06040305040402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0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表示已佔用</a:t>
                </a:r>
                <a:r>
                  <a:rPr lang="en-US" altLang="zh-TW" sz="20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)</a:t>
                </a:r>
                <a:r>
                  <a:rPr lang="zh-TW" altLang="en-US" sz="20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。</a:t>
                </a: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0E6B312-8A3F-E495-2542-4CBAF91A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48" y="1495877"/>
                <a:ext cx="10985083" cy="961930"/>
              </a:xfrm>
              <a:prstGeom prst="rect">
                <a:avLst/>
              </a:prstGeom>
              <a:blipFill>
                <a:blip r:embed="rId5"/>
                <a:stretch>
                  <a:fillRect l="-610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13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168b50d3d_0_10"/>
          <p:cNvSpPr txBox="1">
            <a:spLocks noGrp="1"/>
          </p:cNvSpPr>
          <p:nvPr>
            <p:ph type="title"/>
          </p:nvPr>
        </p:nvSpPr>
        <p:spPr>
          <a:xfrm>
            <a:off x="2663" y="-2192"/>
            <a:ext cx="12185736" cy="119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altLang="zh-TW" b="1" err="1">
                <a:solidFill>
                  <a:schemeClr val="bg1"/>
                </a:solidFill>
                <a:latin typeface="Microsoft JhengHei UI"/>
                <a:ea typeface="Microsoft JhengHei UI"/>
              </a:rPr>
              <a:t>系統架構與流程</a:t>
            </a:r>
          </a:p>
        </p:txBody>
      </p:sp>
      <p:pic>
        <p:nvPicPr>
          <p:cNvPr id="176" name="Google Shape;176;g30168b50d3d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2550" y="4543904"/>
            <a:ext cx="8990799" cy="23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0168b50d3d_0_10"/>
          <p:cNvPicPr preferRelativeResize="0"/>
          <p:nvPr/>
        </p:nvPicPr>
        <p:blipFill rotWithShape="1">
          <a:blip r:embed="rId4">
            <a:alphaModFix/>
          </a:blip>
          <a:srcRect t="2998" b="10346"/>
          <a:stretch/>
        </p:blipFill>
        <p:spPr>
          <a:xfrm>
            <a:off x="7802780" y="1624178"/>
            <a:ext cx="3846100" cy="27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0168b50d3d_0_10"/>
          <p:cNvSpPr txBox="1"/>
          <p:nvPr/>
        </p:nvSpPr>
        <p:spPr>
          <a:xfrm>
            <a:off x="540095" y="2098050"/>
            <a:ext cx="708227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Step 1: 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 Generate training</a:t>
            </a: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dataset</a:t>
            </a: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 (Python)</a:t>
            </a:r>
            <a:endParaRPr lang="zh-TW" altLang="en-US" sz="2200" i="0" u="none" strike="noStrike" cap="none">
              <a:solidFill>
                <a:srgbClr val="000000"/>
              </a:solidFill>
              <a:latin typeface="Microsoft JhengHei UI"/>
              <a:ea typeface="Times New Roman"/>
              <a:cs typeface="Times New Roman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Step 2: 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Model 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building</a:t>
            </a: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 (Python)</a:t>
            </a:r>
            <a:endParaRPr sz="2200" i="0" u="none" strike="noStrike" cap="none">
              <a:solidFill>
                <a:srgbClr val="000000"/>
              </a:solidFill>
              <a:latin typeface="Microsoft JhengHei UI"/>
              <a:ea typeface="Times New Roman"/>
              <a:cs typeface="Times New Roman"/>
            </a:endParaRPr>
          </a:p>
          <a:p>
            <a:pPr>
              <a:buSzPts val="1100"/>
            </a:pPr>
            <a:r>
              <a:rPr lang="en-US" sz="2200">
                <a:latin typeface="Microsoft JhengHei UI"/>
                <a:ea typeface="Times New Roman"/>
                <a:cs typeface="Times New Roman"/>
              </a:rPr>
              <a:t>Step 3:  Translate Python </a:t>
            </a:r>
            <a:r>
              <a:rPr lang="en-US" sz="2200">
                <a:ea typeface="Times New Roman"/>
              </a:rPr>
              <a:t>➨</a:t>
            </a:r>
            <a:r>
              <a:rPr lang="en-US" sz="2200">
                <a:latin typeface="Microsoft JhengHei UI"/>
                <a:ea typeface="Times New Roman"/>
                <a:cs typeface="Times New Roman"/>
              </a:rPr>
              <a:t> C++ </a:t>
            </a:r>
            <a:r>
              <a:rPr lang="en-US" sz="2200">
                <a:ea typeface="Times New Roman"/>
              </a:rPr>
              <a:t>➨  </a:t>
            </a:r>
            <a:r>
              <a:rPr lang="en-US" sz="2200">
                <a:latin typeface="Microsoft JhengHei UI"/>
                <a:ea typeface="Times New Roman"/>
                <a:cs typeface="Times New Roman"/>
              </a:rPr>
              <a:t>HDL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Step 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Digital Circuit Design for the Model 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200" err="1">
                <a:latin typeface="Microsoft JhengHei UI"/>
                <a:ea typeface="Times New Roman"/>
                <a:cs typeface="Times New Roman"/>
                <a:sym typeface="Times New Roman"/>
              </a:rPr>
              <a:t>Vivado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)</a:t>
            </a:r>
            <a:endParaRPr sz="2200" i="0" u="none" strike="noStrike" cap="none">
              <a:solidFill>
                <a:srgbClr val="000000"/>
              </a:solidFill>
              <a:latin typeface="Microsoft JhengHei UI"/>
              <a:ea typeface="Times New Roman"/>
              <a:cs typeface="Times New Roman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Step 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Radio Transceiver System (</a:t>
            </a:r>
            <a:r>
              <a:rPr lang="en-US" sz="2200" i="0" u="none" strike="noStrike" cap="none" err="1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RFSoC</a:t>
            </a: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)</a:t>
            </a:r>
            <a:endParaRPr sz="2200" i="0" u="none" strike="noStrike" cap="none">
              <a:solidFill>
                <a:srgbClr val="000000"/>
              </a:solidFill>
              <a:latin typeface="Microsoft JhengHei UI"/>
              <a:ea typeface="Times New Roman"/>
              <a:cs typeface="Times New Roman"/>
            </a:endParaRPr>
          </a:p>
          <a:p>
            <a:pPr>
              <a:buSzPts val="2200"/>
            </a:pP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Step 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i="0" u="none" strike="noStrike" cap="none">
                <a:solidFill>
                  <a:srgbClr val="000000"/>
                </a:solidFill>
                <a:latin typeface="Microsoft JhengHei UI"/>
                <a:ea typeface="Times New Roman"/>
                <a:cs typeface="Times New Roman"/>
                <a:sym typeface="Times New Roman"/>
              </a:rPr>
              <a:t>Prediction Results</a:t>
            </a:r>
            <a:endParaRPr sz="2200" i="0" u="none" strike="noStrike" cap="none">
              <a:solidFill>
                <a:srgbClr val="000000"/>
              </a:solidFill>
              <a:latin typeface="Microsoft JhengHei UI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1CA957B3-7A4F-3EDC-C46F-0C3CBC17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6666473-DEB9-E9A0-AD65-59982333C806}"/>
              </a:ext>
            </a:extLst>
          </p:cNvPr>
          <p:cNvSpPr txBox="1"/>
          <p:nvPr/>
        </p:nvSpPr>
        <p:spPr>
          <a:xfrm>
            <a:off x="341825" y="1472489"/>
            <a:ext cx="5184499" cy="35730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TW" altLang="en-US" sz="1900">
                <a:solidFill>
                  <a:schemeClr val="tx1"/>
                </a:solidFill>
                <a:latin typeface="Microsoft JhengHei UI"/>
                <a:ea typeface="Microsoft JhengHei UI"/>
              </a:rPr>
              <a:t>一個理想的頻譜辨識深度學習模型結構如右圖，包含</a:t>
            </a:r>
            <a:r>
              <a:rPr lang="en-US" altLang="zh-TW" sz="1900">
                <a:solidFill>
                  <a:schemeClr val="tx1"/>
                </a:solidFill>
                <a:latin typeface="Microsoft JhengHei UI"/>
                <a:ea typeface="Microsoft JhengHei UI"/>
              </a:rPr>
              <a:t>: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TW" altLang="en-US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     </a:t>
            </a:r>
            <a:r>
              <a:rPr lang="en-US" altLang="zh-TW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1.</a:t>
            </a:r>
            <a:r>
              <a:rPr lang="zh-TW" altLang="en-US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卷積層</a:t>
            </a:r>
            <a:r>
              <a:rPr lang="en-US" altLang="zh-TW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(CNN)</a:t>
            </a:r>
            <a:r>
              <a:rPr lang="en-US" altLang="zh-TW" sz="1900">
                <a:solidFill>
                  <a:schemeClr val="tx1"/>
                </a:solidFill>
                <a:latin typeface="Microsoft JhengHei UI"/>
                <a:ea typeface="Microsoft JhengHei UI"/>
              </a:rPr>
              <a:t>:</a:t>
            </a:r>
            <a:r>
              <a:rPr lang="zh-TW" altLang="en-US" sz="1900">
                <a:solidFill>
                  <a:schemeClr val="tx1"/>
                </a:solidFill>
                <a:latin typeface="Microsoft JhengHei UI"/>
                <a:ea typeface="Microsoft JhengHei UI"/>
              </a:rPr>
              <a:t> 提取訊號之</a:t>
            </a:r>
            <a:r>
              <a:rPr lang="zh-TW" altLang="en-US" sz="1900" b="1">
                <a:solidFill>
                  <a:srgbClr val="0070C0"/>
                </a:solidFill>
                <a:latin typeface="Microsoft JhengHei UI"/>
                <a:ea typeface="Microsoft JhengHei UI"/>
              </a:rPr>
              <a:t>瞬時特徵</a:t>
            </a:r>
            <a:r>
              <a:rPr lang="zh-TW" altLang="en-US" sz="1900">
                <a:solidFill>
                  <a:schemeClr val="tx1"/>
                </a:solidFill>
                <a:latin typeface="Microsoft JhengHei UI"/>
                <a:ea typeface="Microsoft JhengHei UI"/>
              </a:rPr>
              <a:t>。</a:t>
            </a:r>
            <a:endParaRPr lang="en-US" altLang="zh-TW" sz="1900">
              <a:solidFill>
                <a:schemeClr val="tx1"/>
              </a:solidFill>
              <a:latin typeface="Microsoft JhengHei UI"/>
              <a:ea typeface="Microsoft JhengHei UI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TW" altLang="en-US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     </a:t>
            </a:r>
            <a:r>
              <a:rPr lang="en-US" altLang="zh-TW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2.</a:t>
            </a:r>
            <a:r>
              <a:rPr lang="zh-TW" altLang="en-US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雙向長短期記憶</a:t>
            </a:r>
            <a:r>
              <a:rPr lang="en-US" altLang="zh-TW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 (</a:t>
            </a:r>
            <a:r>
              <a:rPr lang="en-US" altLang="zh-TW" sz="1900" b="1" err="1">
                <a:solidFill>
                  <a:schemeClr val="tx1"/>
                </a:solidFill>
                <a:latin typeface="Microsoft JhengHei UI"/>
                <a:ea typeface="Microsoft JhengHei UI"/>
              </a:rPr>
              <a:t>BiLSTM</a:t>
            </a:r>
            <a:r>
              <a:rPr lang="en-US" altLang="zh-TW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)</a:t>
            </a:r>
            <a:r>
              <a:rPr lang="en-US" altLang="zh-TW" sz="1900">
                <a:solidFill>
                  <a:schemeClr val="tx1"/>
                </a:solidFill>
                <a:latin typeface="Microsoft JhengHei UI"/>
                <a:ea typeface="Microsoft JhengHei UI"/>
              </a:rPr>
              <a:t>: </a:t>
            </a:r>
            <a:r>
              <a:rPr lang="zh-TW" altLang="en-US" sz="1900">
                <a:solidFill>
                  <a:schemeClr val="tx1"/>
                </a:solidFill>
                <a:latin typeface="Microsoft JhengHei UI"/>
                <a:ea typeface="Microsoft JhengHei UI"/>
              </a:rPr>
              <a:t>識別卷積層提取之瞬時特徵的</a:t>
            </a:r>
            <a:r>
              <a:rPr lang="zh-TW" altLang="en-US" sz="1900" b="1">
                <a:solidFill>
                  <a:srgbClr val="0070C0"/>
                </a:solidFill>
                <a:latin typeface="Microsoft JhengHei UI"/>
                <a:ea typeface="Microsoft JhengHei UI"/>
              </a:rPr>
              <a:t>前後雙向時間關係</a:t>
            </a:r>
            <a:r>
              <a:rPr lang="zh-TW" altLang="en-US" sz="1900">
                <a:solidFill>
                  <a:schemeClr val="tx1"/>
                </a:solidFill>
                <a:latin typeface="Microsoft JhengHei UI"/>
                <a:ea typeface="Microsoft JhengHei UI"/>
              </a:rPr>
              <a:t>。</a:t>
            </a:r>
            <a:endParaRPr lang="en-US" altLang="zh-TW" sz="1900">
              <a:solidFill>
                <a:schemeClr val="tx1"/>
              </a:solidFill>
              <a:latin typeface="Microsoft JhengHei UI"/>
              <a:ea typeface="Microsoft JhengHei UI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TW" altLang="en-US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     </a:t>
            </a:r>
            <a:r>
              <a:rPr lang="en-US" altLang="zh-TW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3.</a:t>
            </a:r>
            <a:r>
              <a:rPr lang="zh-TW" altLang="en-US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全連接層</a:t>
            </a:r>
            <a:r>
              <a:rPr lang="en-US" altLang="zh-TW" sz="1900" b="1">
                <a:solidFill>
                  <a:schemeClr val="tx1"/>
                </a:solidFill>
                <a:latin typeface="Microsoft JhengHei UI"/>
                <a:ea typeface="Microsoft JhengHei UI"/>
              </a:rPr>
              <a:t>(Dense Layers)</a:t>
            </a:r>
            <a:r>
              <a:rPr lang="en-US" altLang="zh-TW" sz="1900">
                <a:solidFill>
                  <a:schemeClr val="tx1"/>
                </a:solidFill>
                <a:latin typeface="Microsoft JhengHei UI"/>
                <a:ea typeface="Microsoft JhengHei UI"/>
              </a:rPr>
              <a:t>:</a:t>
            </a:r>
            <a:r>
              <a:rPr lang="zh-TW" altLang="en-US" sz="1900">
                <a:solidFill>
                  <a:schemeClr val="tx1"/>
                </a:solidFill>
                <a:latin typeface="Microsoft JhengHei UI"/>
                <a:ea typeface="Microsoft JhengHei UI"/>
              </a:rPr>
              <a:t> 將學到的特徵轉  化為</a:t>
            </a:r>
            <a:r>
              <a:rPr lang="zh-TW" altLang="en-US" sz="1900" b="1">
                <a:solidFill>
                  <a:srgbClr val="0070C0"/>
                </a:solidFill>
                <a:latin typeface="Microsoft JhengHei UI"/>
                <a:ea typeface="Microsoft JhengHei UI"/>
              </a:rPr>
              <a:t>分類結果</a:t>
            </a:r>
            <a:r>
              <a:rPr lang="zh-TW" altLang="en-US" sz="1900">
                <a:solidFill>
                  <a:schemeClr val="tx1"/>
                </a:solidFill>
                <a:latin typeface="Microsoft JhengHei UI"/>
                <a:ea typeface="Microsoft JhengHei UI"/>
              </a:rPr>
              <a:t>。</a:t>
            </a:r>
            <a:endParaRPr lang="en-US" altLang="zh-TW" sz="1900">
              <a:solidFill>
                <a:schemeClr val="tx1"/>
              </a:solidFill>
              <a:latin typeface="Microsoft JhengHei UI"/>
              <a:ea typeface="Microsoft JhengHei UI"/>
            </a:endParaRPr>
          </a:p>
        </p:txBody>
      </p:sp>
      <p:sp>
        <p:nvSpPr>
          <p:cNvPr id="6" name="Google Shape;166;p1">
            <a:extLst>
              <a:ext uri="{FF2B5EF4-FFF2-40B4-BE49-F238E27FC236}">
                <a16:creationId xmlns:a16="http://schemas.microsoft.com/office/drawing/2014/main" id="{4256AAC6-F77E-19CA-11B9-0D7789451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113" y="944"/>
            <a:ext cx="12206612" cy="116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zh-TW" b="1">
                <a:solidFill>
                  <a:schemeClr val="bg1"/>
                </a:solidFill>
                <a:latin typeface="Microsoft JhengHei UI"/>
                <a:ea typeface="Microsoft JhengHei UI"/>
              </a:rPr>
              <a:t>Deep Learning Model</a:t>
            </a:r>
            <a:endParaRPr lang="en-US" b="1">
              <a:solidFill>
                <a:schemeClr val="bg1"/>
              </a:solidFill>
              <a:latin typeface="Microsoft JhengHei UI"/>
              <a:ea typeface="Microsoft JhengHei U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DE8BE9-BA58-AC5E-C23D-33D37F78C0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57" t="4747"/>
          <a:stretch/>
        </p:blipFill>
        <p:spPr>
          <a:xfrm>
            <a:off x="5747425" y="1472489"/>
            <a:ext cx="6144294" cy="46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3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12b4a5a47_0_0"/>
          <p:cNvSpPr txBox="1">
            <a:spLocks noGrp="1"/>
          </p:cNvSpPr>
          <p:nvPr>
            <p:ph type="title"/>
          </p:nvPr>
        </p:nvSpPr>
        <p:spPr>
          <a:xfrm>
            <a:off x="2675" y="-2725"/>
            <a:ext cx="12186300" cy="116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chemeClr val="lt1"/>
                </a:solidFill>
                <a:latin typeface="Microsoft JhengHei UI"/>
              </a:rPr>
              <a:t>Challenges faced by RNN and CNN </a:t>
            </a:r>
            <a:endParaRPr lang="zh-TW" altLang="en-US" b="1">
              <a:solidFill>
                <a:schemeClr val="lt1"/>
              </a:solidFill>
              <a:latin typeface="Microsoft JhengHei UI"/>
            </a:endParaRPr>
          </a:p>
        </p:txBody>
      </p:sp>
      <p:sp>
        <p:nvSpPr>
          <p:cNvPr id="132" name="Google Shape;132;g3212b4a5a47_0_0"/>
          <p:cNvSpPr txBox="1"/>
          <p:nvPr/>
        </p:nvSpPr>
        <p:spPr>
          <a:xfrm>
            <a:off x="408700" y="6316375"/>
            <a:ext cx="1106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Arun Kumar  , Nishant Gaur, Peerapong Uthansakul  , Sumit Chakravarty , Monthippa Uthansakul  , Mohammed H. Alsharif “Analysis of spectrum sensing using deep learning algorithms: CNNs and RNNs”</a:t>
            </a:r>
            <a:r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,Ain Shams Engineering Journal 15 (</a:t>
            </a:r>
            <a:r>
              <a:rPr lang="en-US" sz="1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</a:t>
            </a:r>
            <a:r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102505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D14E62B-ECCD-DD38-98D2-279AD66156F2}"/>
              </a:ext>
            </a:extLst>
          </p:cNvPr>
          <p:cNvSpPr txBox="1"/>
          <p:nvPr/>
        </p:nvSpPr>
        <p:spPr>
          <a:xfrm>
            <a:off x="659805" y="1351085"/>
            <a:ext cx="10826788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400" b="1" err="1">
                <a:solidFill>
                  <a:schemeClr val="tx1"/>
                </a:solidFill>
              </a:rPr>
              <a:t>訓練資料需求</a:t>
            </a:r>
            <a:endParaRPr lang="en-US" altLang="zh-TW" sz="2400" b="1" err="1">
              <a:solidFill>
                <a:schemeClr val="tx1"/>
              </a:solidFill>
            </a:endParaRPr>
          </a:p>
          <a:p>
            <a:endParaRPr lang="en-US" altLang="zh-TW" sz="1000">
              <a:solidFill>
                <a:schemeClr val="tx1"/>
              </a:solidFill>
              <a:ea typeface="Microsoft JhengHei UI"/>
            </a:endParaRPr>
          </a:p>
          <a:p>
            <a:r>
              <a:rPr lang="en-US" altLang="zh-TW" sz="2400">
                <a:solidFill>
                  <a:schemeClr val="tx1"/>
                </a:solidFill>
                <a:ea typeface="Microsoft JhengHei UI"/>
              </a:rPr>
              <a:t>              </a:t>
            </a:r>
            <a:r>
              <a:rPr lang="zh-TW" altLang="en-US" sz="2400">
                <a:solidFill>
                  <a:schemeClr val="tx1"/>
                </a:solidFill>
                <a:ea typeface="Microsoft JhengHei UI"/>
              </a:rPr>
              <a:t>獲取頻譜感知任務的資料可能很困難。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r>
              <a:rPr lang="zh-TW" altLang="en-US" sz="2400" b="1">
                <a:solidFill>
                  <a:schemeClr val="tx1"/>
                </a:solidFill>
                <a:ea typeface="Microsoft JhengHei UI"/>
              </a:rPr>
              <a:t>計算複雜度</a:t>
            </a:r>
            <a:endParaRPr lang="en-US" sz="2400" b="1">
              <a:solidFill>
                <a:schemeClr val="tx1"/>
              </a:solidFill>
              <a:ea typeface="Microsoft JhengHei UI"/>
            </a:endParaRPr>
          </a:p>
          <a:p>
            <a:endParaRPr lang="en-US" sz="600" b="1">
              <a:solidFill>
                <a:schemeClr val="tx1"/>
              </a:solidFill>
              <a:ea typeface="Microsoft JhengHei UI"/>
            </a:endParaRPr>
          </a:p>
          <a:p>
            <a:r>
              <a:rPr lang="en-US" sz="2400">
                <a:solidFill>
                  <a:schemeClr val="tx1"/>
                </a:solidFill>
                <a:ea typeface="Microsoft JhengHei UI"/>
              </a:rPr>
              <a:t>              CNN</a:t>
            </a:r>
            <a:r>
              <a:rPr lang="zh-TW" altLang="en-US" sz="2400">
                <a:solidFill>
                  <a:schemeClr val="tx1"/>
                </a:solidFill>
                <a:ea typeface="Microsoft JhengHei UI"/>
              </a:rPr>
              <a:t>和</a:t>
            </a:r>
            <a:r>
              <a:rPr lang="en-US" sz="2400">
                <a:solidFill>
                  <a:schemeClr val="tx1"/>
                </a:solidFill>
                <a:ea typeface="Microsoft JhengHei UI"/>
              </a:rPr>
              <a:t>RNN</a:t>
            </a:r>
            <a:r>
              <a:rPr lang="zh-TW" altLang="en-US" sz="2400">
                <a:solidFill>
                  <a:schemeClr val="tx1"/>
                </a:solidFill>
                <a:ea typeface="Microsoft JhengHei UI"/>
              </a:rPr>
              <a:t>具有較高的計算負擔</a:t>
            </a:r>
            <a:r>
              <a:rPr lang="en-US" sz="2400">
                <a:solidFill>
                  <a:schemeClr val="tx1"/>
                </a:solidFill>
                <a:ea typeface="Microsoft JhengHei UI"/>
              </a:rPr>
              <a:t>，</a:t>
            </a:r>
            <a:r>
              <a:rPr lang="zh-TW" altLang="en-US" sz="2400">
                <a:solidFill>
                  <a:schemeClr val="tx1"/>
                </a:solidFill>
                <a:ea typeface="Microsoft JhengHei UI"/>
              </a:rPr>
              <a:t>尤其是在計算資源</a:t>
            </a:r>
            <a:r>
              <a:rPr lang="zh-TW" sz="2400">
                <a:solidFill>
                  <a:schemeClr val="tx1"/>
                </a:solidFill>
                <a:ea typeface="Microsoft JhengHei UI"/>
              </a:rPr>
              <a:t>有限</a:t>
            </a:r>
            <a:r>
              <a:rPr lang="zh-TW" altLang="en-US" sz="2400">
                <a:solidFill>
                  <a:schemeClr val="tx1"/>
                </a:solidFill>
                <a:ea typeface="Microsoft JhengHei UI"/>
              </a:rPr>
              <a:t>的設備上</a:t>
            </a:r>
            <a:r>
              <a:rPr lang="en-US" sz="2400">
                <a:solidFill>
                  <a:schemeClr val="tx1"/>
                </a:solidFill>
                <a:ea typeface="Microsoft JhengHei UI"/>
              </a:rPr>
              <a:t>。</a:t>
            </a:r>
          </a:p>
          <a:p>
            <a:pPr marL="342900" indent="-342900">
              <a:buChar char="•"/>
            </a:pPr>
            <a:r>
              <a:rPr lang="zh-TW" altLang="en-US" sz="2400" b="1">
                <a:solidFill>
                  <a:schemeClr val="tx1"/>
                </a:solidFill>
                <a:ea typeface="Microsoft JhengHei UI"/>
              </a:rPr>
              <a:t>延遲問題</a:t>
            </a:r>
            <a:endParaRPr lang="en-US" sz="2400" b="1">
              <a:solidFill>
                <a:schemeClr val="tx1"/>
              </a:solidFill>
              <a:ea typeface="Microsoft JhengHei UI"/>
            </a:endParaRPr>
          </a:p>
          <a:p>
            <a:endParaRPr lang="zh-TW" altLang="en-US" sz="600" b="1">
              <a:solidFill>
                <a:schemeClr val="tx1"/>
              </a:solidFill>
              <a:ea typeface="Microsoft JhengHei UI"/>
            </a:endParaRPr>
          </a:p>
          <a:p>
            <a:r>
              <a:rPr lang="zh-TW" altLang="en-US" sz="2400">
                <a:solidFill>
                  <a:schemeClr val="tx1"/>
                </a:solidFill>
                <a:ea typeface="Microsoft JhengHei UI"/>
              </a:rPr>
              <a:t>              可能無法做到</a:t>
            </a:r>
            <a:r>
              <a:rPr lang="en-US" altLang="en-US" sz="2400">
                <a:solidFill>
                  <a:schemeClr val="tx1"/>
                </a:solidFill>
                <a:ea typeface="Microsoft JhengHei UI"/>
              </a:rPr>
              <a:t>Real-time Reaction。</a:t>
            </a:r>
            <a:endParaRPr lang="zh-TW" altLang="en-US" sz="2400">
              <a:solidFill>
                <a:schemeClr val="tx1"/>
              </a:solidFill>
              <a:ea typeface="Microsoft JhengHei UI"/>
            </a:endParaRPr>
          </a:p>
          <a:p>
            <a:pPr marL="342900" indent="-342900">
              <a:buChar char="•"/>
            </a:pPr>
            <a:r>
              <a:rPr lang="zh-TW" altLang="en-US" sz="2400" b="1">
                <a:solidFill>
                  <a:schemeClr val="tx1"/>
                </a:solidFill>
                <a:ea typeface="Microsoft JhengHei UI"/>
              </a:rPr>
              <a:t>硬體需求</a:t>
            </a:r>
            <a:endParaRPr lang="en-US" sz="2400" b="1">
              <a:solidFill>
                <a:schemeClr val="tx1"/>
              </a:solidFill>
              <a:ea typeface="Microsoft JhengHei UI"/>
            </a:endParaRPr>
          </a:p>
          <a:p>
            <a:endParaRPr lang="en-US" sz="600" b="1">
              <a:solidFill>
                <a:schemeClr val="tx1"/>
              </a:solidFill>
              <a:ea typeface="Microsoft JhengHei UI"/>
            </a:endParaRPr>
          </a:p>
          <a:p>
            <a:r>
              <a:rPr lang="en-US" sz="2400">
                <a:solidFill>
                  <a:schemeClr val="tx1"/>
                </a:solidFill>
                <a:ea typeface="Microsoft JhengHei UI"/>
              </a:rPr>
              <a:t>               </a:t>
            </a:r>
            <a:r>
              <a:rPr lang="zh-TW" altLang="en-US" sz="2400">
                <a:solidFill>
                  <a:schemeClr val="tx1"/>
                </a:solidFill>
                <a:ea typeface="Microsoft JhengHei UI"/>
              </a:rPr>
              <a:t>對於存儲空間有限的小型設備來說</a:t>
            </a:r>
            <a:r>
              <a:rPr lang="en-US" sz="2400">
                <a:solidFill>
                  <a:schemeClr val="tx1"/>
                </a:solidFill>
                <a:ea typeface="Microsoft JhengHei UI"/>
              </a:rPr>
              <a:t>，</a:t>
            </a:r>
            <a:r>
              <a:rPr lang="zh-TW" altLang="en-US" sz="2400">
                <a:solidFill>
                  <a:schemeClr val="tx1"/>
                </a:solidFill>
                <a:ea typeface="Microsoft JhengHei UI"/>
              </a:rPr>
              <a:t>這可能會造成負擔</a:t>
            </a:r>
            <a:r>
              <a:rPr lang="en-US" sz="2400">
                <a:solidFill>
                  <a:schemeClr val="tx1"/>
                </a:solidFill>
                <a:ea typeface="Microsoft JhengHei UI"/>
              </a:rPr>
              <a:t>。</a:t>
            </a:r>
          </a:p>
          <a:p>
            <a:pPr marL="342900" indent="-342900">
              <a:buChar char="•"/>
            </a:pPr>
            <a:endParaRPr lang="en-US" sz="2400">
              <a:solidFill>
                <a:schemeClr val="tx1"/>
              </a:solidFill>
              <a:latin typeface="Microsoft JhengHei UI"/>
              <a:ea typeface="Microsoft JhengHei UI"/>
            </a:endParaRPr>
          </a:p>
          <a:p>
            <a:pPr marL="342900" indent="-342900">
              <a:buChar char="•"/>
            </a:pPr>
            <a:endParaRPr lang="en-US" sz="2400">
              <a:solidFill>
                <a:schemeClr val="tx1"/>
              </a:solidFill>
              <a:latin typeface="Microsoft JhengHei UI"/>
              <a:ea typeface="Microsoft JhengHei UI"/>
            </a:endParaRPr>
          </a:p>
          <a:p>
            <a:endParaRPr lang="en-US" sz="2400">
              <a:solidFill>
                <a:schemeClr val="tx1"/>
              </a:solidFill>
              <a:latin typeface="Microsoft JhengHei UI"/>
              <a:ea typeface="Microsoft JhengHei U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46167A-2A26-B2BE-BB62-B782168E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651" y="5619750"/>
            <a:ext cx="370356" cy="457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B6E778-69EB-C5AA-FD11-CA4621199DC9}"/>
              </a:ext>
            </a:extLst>
          </p:cNvPr>
          <p:cNvSpPr txBox="1"/>
          <p:nvPr/>
        </p:nvSpPr>
        <p:spPr>
          <a:xfrm>
            <a:off x="5360803" y="5618733"/>
            <a:ext cx="56329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 b="1"/>
              <a:t>Green Learning Model can fix!!!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57b096584_0_27"/>
          <p:cNvSpPr txBox="1">
            <a:spLocks noGrp="1"/>
          </p:cNvSpPr>
          <p:nvPr>
            <p:ph type="body" idx="1"/>
          </p:nvPr>
        </p:nvSpPr>
        <p:spPr>
          <a:xfrm>
            <a:off x="617351" y="1447656"/>
            <a:ext cx="4026599" cy="297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en-US" sz="2000" err="1">
                <a:latin typeface="Microsoft JhengHei UI"/>
              </a:rPr>
              <a:t>Pixelhop</a:t>
            </a:r>
            <a:r>
              <a:rPr lang="en-US" sz="2000">
                <a:latin typeface="Microsoft JhengHei UI"/>
              </a:rPr>
              <a:t> </a:t>
            </a:r>
            <a:r>
              <a:rPr lang="zh-TW" altLang="en-US" sz="2000">
                <a:latin typeface="Microsoft JhengHei UI"/>
                <a:ea typeface="Microsoft JhengHei UI"/>
              </a:rPr>
              <a:t>是不使用任何的神經元的結構。</a:t>
            </a:r>
            <a:endParaRPr lang="zh-TW" altLang="en-US" sz="2000">
              <a:ea typeface="Microsoft JhengHei UI"/>
            </a:endParaRPr>
          </a:p>
          <a:p>
            <a:pPr marL="0" indent="0">
              <a:buNone/>
            </a:pPr>
            <a:r>
              <a:rPr lang="zh-TW" altLang="en-US" sz="2000">
                <a:latin typeface="Microsoft JhengHei UI"/>
                <a:ea typeface="Microsoft JhengHei UI"/>
              </a:rPr>
              <a:t>它主要通過對數據進行多次</a:t>
            </a:r>
            <a:r>
              <a:rPr lang="en-US" sz="2000">
                <a:latin typeface="Microsoft JhengHei UI"/>
              </a:rPr>
              <a:t> PCA</a:t>
            </a:r>
            <a:r>
              <a:rPr lang="zh-TW" altLang="en-US" sz="2000">
                <a:latin typeface="Microsoft JhengHei UI"/>
                <a:ea typeface="Microsoft JhengHei UI"/>
              </a:rPr>
              <a:t>來簡化特徵，將特徵映射到低維度上，再使用</a:t>
            </a:r>
            <a:r>
              <a:rPr lang="en-US" sz="2000">
                <a:latin typeface="Microsoft JhengHei UI"/>
              </a:rPr>
              <a:t> SVM</a:t>
            </a:r>
            <a:r>
              <a:rPr lang="zh-TW" altLang="en-US" sz="2000">
                <a:latin typeface="Microsoft JhengHei UI"/>
                <a:ea typeface="Microsoft JhengHei UI"/>
              </a:rPr>
              <a:t>進行分類</a:t>
            </a:r>
            <a:r>
              <a:rPr lang="en-US" sz="2000">
                <a:latin typeface="Microsoft JhengHei UI"/>
              </a:rPr>
              <a:t>。</a:t>
            </a:r>
            <a:endParaRPr lang="zh-TW" altLang="en-US" sz="2000">
              <a:latin typeface="Microsoft JhengHei UI"/>
            </a:endParaRPr>
          </a:p>
        </p:txBody>
      </p:sp>
      <p:pic>
        <p:nvPicPr>
          <p:cNvPr id="251" name="Google Shape;251;g3157b096584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00" y="1365975"/>
            <a:ext cx="7057838" cy="305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157b096584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1550" y="5250900"/>
            <a:ext cx="5975775" cy="9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157b096584_0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0301" y="4159337"/>
            <a:ext cx="3342885" cy="20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157b096584_0_27"/>
          <p:cNvSpPr txBox="1"/>
          <p:nvPr/>
        </p:nvSpPr>
        <p:spPr>
          <a:xfrm>
            <a:off x="1854376" y="6104925"/>
            <a:ext cx="1196925" cy="47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▲Lag unit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5" name="Google Shape;255;g3157b096584_0_27"/>
          <p:cNvSpPr txBox="1"/>
          <p:nvPr/>
        </p:nvSpPr>
        <p:spPr>
          <a:xfrm>
            <a:off x="7430426" y="6106575"/>
            <a:ext cx="354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▲Pixelhop unit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6" name="Google Shape;256;g3157b096584_0_27"/>
          <p:cNvSpPr txBox="1"/>
          <p:nvPr/>
        </p:nvSpPr>
        <p:spPr>
          <a:xfrm>
            <a:off x="7336476" y="4426450"/>
            <a:ext cx="1768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▲Pixelhop model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" name="Google Shape;238;p8">
            <a:extLst>
              <a:ext uri="{FF2B5EF4-FFF2-40B4-BE49-F238E27FC236}">
                <a16:creationId xmlns:a16="http://schemas.microsoft.com/office/drawing/2014/main" id="{E9FD740A-8198-2526-CFCB-82FA51666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7" y="-4156"/>
            <a:ext cx="12189807" cy="117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b="1">
                <a:solidFill>
                  <a:schemeClr val="lt1"/>
                </a:solidFill>
                <a:latin typeface="Microsoft JhengHei UI"/>
              </a:rPr>
              <a:t>Green Learning: </a:t>
            </a:r>
            <a:r>
              <a:rPr lang="en-US" b="1" err="1">
                <a:solidFill>
                  <a:schemeClr val="lt1"/>
                </a:solidFill>
                <a:latin typeface="Microsoft JhengHei UI"/>
              </a:rPr>
              <a:t>PixelHop</a:t>
            </a:r>
            <a:r>
              <a:rPr lang="en-US" b="1">
                <a:solidFill>
                  <a:schemeClr val="lt1"/>
                </a:solidFill>
                <a:latin typeface="Microsoft JhengHei UI"/>
              </a:rPr>
              <a:t> Model</a:t>
            </a:r>
            <a:endParaRPr lang="zh-TW" altLang="en-US">
              <a:solidFill>
                <a:schemeClr val="lt1"/>
              </a:solidFill>
              <a:latin typeface="Microsoft JhengHei UI"/>
              <a:ea typeface="Microsoft JhengHei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 txBox="1">
            <a:spLocks noGrp="1"/>
          </p:cNvSpPr>
          <p:nvPr>
            <p:ph type="title"/>
          </p:nvPr>
        </p:nvSpPr>
        <p:spPr>
          <a:xfrm>
            <a:off x="578" y="-3459"/>
            <a:ext cx="12192000" cy="116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b="1">
                <a:solidFill>
                  <a:schemeClr val="lt1"/>
                </a:solidFill>
                <a:latin typeface="Microsoft JhengHei UI"/>
              </a:rPr>
              <a:t>Green Learning </a:t>
            </a:r>
            <a:r>
              <a:rPr lang="zh-TW" altLang="en-US" b="1">
                <a:solidFill>
                  <a:schemeClr val="lt1"/>
                </a:solidFill>
                <a:latin typeface="Microsoft JhengHei UI"/>
              </a:rPr>
              <a:t>的優勢</a:t>
            </a:r>
          </a:p>
        </p:txBody>
      </p:sp>
      <p:sp>
        <p:nvSpPr>
          <p:cNvPr id="226" name="Google Shape;226;p7"/>
          <p:cNvSpPr txBox="1">
            <a:spLocks noGrp="1"/>
          </p:cNvSpPr>
          <p:nvPr>
            <p:ph type="body" idx="1"/>
          </p:nvPr>
        </p:nvSpPr>
        <p:spPr>
          <a:xfrm>
            <a:off x="552332" y="1469150"/>
            <a:ext cx="11154150" cy="47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b="1">
                <a:solidFill>
                  <a:srgbClr val="000000"/>
                </a:solidFill>
                <a:latin typeface="Arial"/>
                <a:cs typeface="Arial"/>
                <a:sym typeface="DFKai-SB"/>
              </a:rPr>
              <a:t> </a:t>
            </a:r>
            <a:r>
              <a:rPr lang="zh-TW" altLang="en-US" sz="2000" b="1">
                <a:solidFill>
                  <a:srgbClr val="000000"/>
                </a:solidFill>
                <a:latin typeface="Arial"/>
                <a:cs typeface="Arial"/>
                <a:sym typeface="DFKai-SB"/>
              </a:rPr>
              <a:t>與</a:t>
            </a:r>
            <a:r>
              <a:rPr lang="en-US" sz="2000" b="1">
                <a:solidFill>
                  <a:srgbClr val="000000"/>
                </a:solidFill>
                <a:latin typeface="Arial"/>
                <a:cs typeface="Arial"/>
                <a:sym typeface="DFKai-SB"/>
              </a:rPr>
              <a:t>DL</a:t>
            </a:r>
            <a:r>
              <a:rPr lang="zh-TW" altLang="en-US" sz="2000" b="1">
                <a:solidFill>
                  <a:srgbClr val="000000"/>
                </a:solidFill>
                <a:latin typeface="Arial"/>
                <a:cs typeface="Arial"/>
                <a:sym typeface="DFKai-SB"/>
              </a:rPr>
              <a:t>的差別</a:t>
            </a:r>
            <a:endParaRPr lang="zh-CN" altLang="en-US" sz="2000" b="1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zh-TW" alt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不使用神經元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</a:pPr>
            <a:r>
              <a:rPr lang="zh-TW" alt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不使用神經網路做傳播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Model </a:t>
            </a:r>
            <a:r>
              <a:rPr lang="zh-TW" alt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的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 size </a:t>
            </a:r>
            <a:r>
              <a:rPr lang="zh-TW" alt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較小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 (</a:t>
            </a:r>
            <a:r>
              <a:rPr lang="zh-TW" alt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大概為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DL model </a:t>
            </a:r>
            <a:r>
              <a:rPr lang="zh-TW" alt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的 </a:t>
            </a:r>
            <a:r>
              <a:rPr lang="en-US" sz="2000">
                <a:solidFill>
                  <a:srgbClr val="FF0000"/>
                </a:solidFill>
                <a:latin typeface="Arial"/>
                <a:cs typeface="Arial"/>
                <a:sym typeface="Arial"/>
              </a:rPr>
              <a:t>1%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  <a:endParaRPr sz="20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zh-TW" alt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計算複雜度低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(</a:t>
            </a:r>
            <a:r>
              <a:rPr lang="zh-TW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大概為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DL model </a:t>
            </a:r>
            <a:r>
              <a:rPr lang="zh-TW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的 </a:t>
            </a:r>
            <a:r>
              <a:rPr lang="en-US" altLang="zh-TW" sz="2000">
                <a:solidFill>
                  <a:srgbClr val="FF0000"/>
                </a:solidFill>
                <a:latin typeface="Arial"/>
                <a:cs typeface="Arial"/>
                <a:sym typeface="Arial"/>
              </a:rPr>
              <a:t>0.</a:t>
            </a:r>
            <a:r>
              <a:rPr lang="en-US" sz="2000">
                <a:solidFill>
                  <a:srgbClr val="FF0000"/>
                </a:solidFill>
                <a:latin typeface="Arial"/>
                <a:cs typeface="Arial"/>
                <a:sym typeface="Arial"/>
              </a:rPr>
              <a:t>1%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pPr marL="114300" indent="0"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  </a:t>
            </a:r>
            <a:r>
              <a:rPr lang="zh-TW" altLang="en-US" sz="2000">
                <a:solidFill>
                  <a:srgbClr val="000000"/>
                </a:solidFill>
                <a:sym typeface="Arial"/>
              </a:rPr>
              <a:t>低碳足跡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 (Energy-saving)</a:t>
            </a:r>
            <a:endParaRPr lang="zh-TW" sz="2000">
              <a:solidFill>
                <a:srgbClr val="000000"/>
              </a:solidFill>
              <a:latin typeface="Arial"/>
              <a:cs typeface="Arial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</a:pPr>
            <a:r>
              <a:rPr lang="zh-TW" altLang="en-US" sz="2300" err="1">
                <a:solidFill>
                  <a:schemeClr val="tx1"/>
                </a:solidFill>
              </a:rPr>
              <a:t>計算速度快</a:t>
            </a:r>
            <a:endParaRPr lang="en-US" sz="2300" err="1">
              <a:solidFill>
                <a:schemeClr val="tx1"/>
              </a:solidFill>
            </a:endParaRPr>
          </a:p>
        </p:txBody>
      </p:sp>
      <p:sp>
        <p:nvSpPr>
          <p:cNvPr id="229" name="Google Shape;229;p7" descr="tutorials-hvac-mep-detection-gas-flame-fire -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 descr="tutorials-hvac-mep-detection-gas-flame-fire -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625" y="1466873"/>
            <a:ext cx="271203" cy="35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7075" y="1649000"/>
            <a:ext cx="5451399" cy="13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7"/>
          <p:cNvSpPr txBox="1"/>
          <p:nvPr/>
        </p:nvSpPr>
        <p:spPr>
          <a:xfrm>
            <a:off x="7199076" y="2974550"/>
            <a:ext cx="354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▲Overview of Green Learning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1800" b="0" i="0" u="none" strike="noStrike" cap="none">
              <a:solidFill>
                <a:schemeClr val="dk1"/>
              </a:solidFill>
              <a:latin typeface="DFKai-SB"/>
              <a:ea typeface="DFKai-SB"/>
              <a:cs typeface="DFKai-SB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598729-D416-5BC2-BB55-567BB9024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543" y="3553295"/>
            <a:ext cx="25717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-4502" y="-2191"/>
            <a:ext cx="12195914" cy="117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b="1">
                <a:solidFill>
                  <a:schemeClr val="lt1"/>
                </a:solidFill>
                <a:latin typeface="Microsoft JhengHei UI"/>
                <a:ea typeface="Microsoft JhengHei UI"/>
              </a:rPr>
              <a:t>BACKGROUND</a:t>
            </a:r>
          </a:p>
        </p:txBody>
      </p:sp>
      <p:pic>
        <p:nvPicPr>
          <p:cNvPr id="4" name="圖片 3" descr="一張含有 文字, 螢幕擷取畫面, 行, 圖表 的圖片&#10;&#10;自動產生的描述">
            <a:extLst>
              <a:ext uri="{FF2B5EF4-FFF2-40B4-BE49-F238E27FC236}">
                <a16:creationId xmlns:a16="http://schemas.microsoft.com/office/drawing/2014/main" id="{7BCA0F65-EFD5-F130-1F97-EED6691D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5" y="1343025"/>
            <a:ext cx="4657725" cy="2524125"/>
          </a:xfrm>
          <a:prstGeom prst="rect">
            <a:avLst/>
          </a:prstGeom>
        </p:spPr>
      </p:pic>
      <p:pic>
        <p:nvPicPr>
          <p:cNvPr id="5" name="圖片 4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D3AF5885-2D5B-2E49-5E0E-5E827259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1552575"/>
            <a:ext cx="59340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5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>
            <a:spLocks noGrp="1"/>
          </p:cNvSpPr>
          <p:nvPr>
            <p:ph type="body" idx="1"/>
          </p:nvPr>
        </p:nvSpPr>
        <p:spPr>
          <a:xfrm>
            <a:off x="318711" y="1558781"/>
            <a:ext cx="11325978" cy="45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200" b="1">
                <a:latin typeface="Microsoft JhengHei UI"/>
              </a:rPr>
              <a:t>Generate signals under different SNR levels : </a:t>
            </a:r>
            <a:endParaRPr lang="zh-TW" altLang="en-US" sz="2200" b="1">
              <a:latin typeface="Microsoft JhengHei UI"/>
              <a:ea typeface="Times New Roman"/>
              <a:cs typeface="Times New Roman"/>
            </a:endParaRPr>
          </a:p>
          <a:p>
            <a:pPr marL="6858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ingdings"/>
              <a:buChar char="§"/>
            </a:pPr>
            <a:r>
              <a:rPr lang="en-US" sz="2200">
                <a:latin typeface="Microsoft JhengHei UI"/>
              </a:rPr>
              <a:t>QPSK Signal (Signal + Noise): Label 1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Microsoft JhengHei UI"/>
            </a:endParaRPr>
          </a:p>
          <a:p>
            <a:pPr marL="6858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ingdings"/>
              <a:buChar char="§"/>
            </a:pPr>
            <a:r>
              <a:rPr lang="en-US" sz="2200">
                <a:latin typeface="Microsoft JhengHei UI"/>
              </a:rPr>
              <a:t>Noise: Label 0</a:t>
            </a:r>
            <a:endParaRPr>
              <a:latin typeface="Microsoft JhengHei UI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b="1">
                <a:latin typeface="Microsoft JhengHei UI"/>
              </a:rPr>
              <a:t>Training Features</a:t>
            </a:r>
            <a:endParaRPr sz="2200" b="1">
              <a:latin typeface="Microsoft JhengHei UI"/>
              <a:ea typeface="Times New Roman"/>
              <a:cs typeface="Times New Roman"/>
            </a:endParaRPr>
          </a:p>
          <a:p>
            <a:pPr marL="571500">
              <a:lnSpc>
                <a:spcPct val="150000"/>
              </a:lnSpc>
              <a:buFont typeface="Wingdings"/>
              <a:buChar char="§"/>
            </a:pP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Energy Feature</a:t>
            </a:r>
            <a:endParaRPr>
              <a:latin typeface="Microsoft JhengHei UI"/>
            </a:endParaRPr>
          </a:p>
          <a:p>
            <a:pPr marL="57150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ingdings"/>
              <a:buChar char="§"/>
            </a:pPr>
            <a:r>
              <a:rPr lang="en-US" sz="2400">
                <a:latin typeface="Microsoft JhengHei UI"/>
                <a:ea typeface="Times New Roman"/>
                <a:cs typeface="Times New Roman"/>
                <a:sym typeface="Times New Roman"/>
              </a:rPr>
              <a:t>Power Spectrum Feature</a:t>
            </a:r>
            <a:endParaRPr lang="en-US">
              <a:latin typeface="Microsoft JhengHei UI"/>
            </a:endParaRPr>
          </a:p>
          <a:p>
            <a:pPr marL="57150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ingdings"/>
              <a:buChar char="§"/>
            </a:pPr>
            <a:r>
              <a:rPr lang="en-US" sz="2200" err="1">
                <a:latin typeface="Microsoft JhengHei UI"/>
                <a:ea typeface="Times New Roman"/>
                <a:cs typeface="Times New Roman"/>
                <a:sym typeface="Times New Roman"/>
              </a:rPr>
              <a:t>Cyclostationary</a:t>
            </a:r>
            <a:r>
              <a:rPr lang="en-US" sz="2200">
                <a:latin typeface="Microsoft JhengHei UI"/>
                <a:ea typeface="Times New Roman"/>
                <a:cs typeface="Times New Roman"/>
                <a:sym typeface="Times New Roman"/>
              </a:rPr>
              <a:t> feature</a:t>
            </a:r>
            <a:endParaRPr lang="en-US">
              <a:latin typeface="Microsoft JhengHei UI"/>
            </a:endParaRPr>
          </a:p>
          <a:p>
            <a:pPr marL="685800" lvl="0" indent="-114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0" y="771"/>
            <a:ext cx="12192000" cy="114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b="1">
                <a:solidFill>
                  <a:schemeClr val="lt1"/>
                </a:solidFill>
              </a:rPr>
              <a:t>訓練資料</a:t>
            </a:r>
            <a:endParaRPr lang="en-US" b="1">
              <a:solidFill>
                <a:schemeClr val="lt1"/>
              </a:solidFill>
            </a:endParaRPr>
          </a:p>
        </p:txBody>
      </p:sp>
      <p:pic>
        <p:nvPicPr>
          <p:cNvPr id="2" name="圖片 1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87C05D90-47D1-EF7F-2CAA-619D487D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82" y="3399903"/>
            <a:ext cx="5696864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3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40B50B36-CF57-7C7E-ABE5-54396E1E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32030766-92C7-11EB-7437-B3877F84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480" y="1767318"/>
            <a:ext cx="3134162" cy="55252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4029665-31D6-9353-14C0-146BFFC57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888" y="1770342"/>
            <a:ext cx="4925112" cy="2448267"/>
          </a:xfrm>
          <a:prstGeom prst="rect">
            <a:avLst/>
          </a:prstGeom>
        </p:spPr>
      </p:pic>
      <p:sp>
        <p:nvSpPr>
          <p:cNvPr id="238" name="Google Shape;238;p8">
            <a:extLst>
              <a:ext uri="{FF2B5EF4-FFF2-40B4-BE49-F238E27FC236}">
                <a16:creationId xmlns:a16="http://schemas.microsoft.com/office/drawing/2014/main" id="{69781D76-5579-75AA-3C63-8FF2ED8B4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7" y="-4156"/>
            <a:ext cx="12189807" cy="117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000" b="1">
                <a:solidFill>
                  <a:schemeClr val="lt1"/>
                </a:solidFill>
              </a:rPr>
              <a:t>Green Learning VS DL(CNN) 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40" name="Google Shape;240;p8">
            <a:extLst>
              <a:ext uri="{FF2B5EF4-FFF2-40B4-BE49-F238E27FC236}">
                <a16:creationId xmlns:a16="http://schemas.microsoft.com/office/drawing/2014/main" id="{79304FAE-BE5E-913A-7003-137A30527E15}"/>
              </a:ext>
            </a:extLst>
          </p:cNvPr>
          <p:cNvSpPr txBox="1"/>
          <p:nvPr/>
        </p:nvSpPr>
        <p:spPr>
          <a:xfrm>
            <a:off x="1164269" y="1311490"/>
            <a:ext cx="471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▼Green Learning in Computer Simulation</a:t>
            </a:r>
            <a:endParaRPr sz="1800" b="0" i="0" u="none" strike="noStrike" cap="non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41" name="Google Shape;241;p8">
            <a:extLst>
              <a:ext uri="{FF2B5EF4-FFF2-40B4-BE49-F238E27FC236}">
                <a16:creationId xmlns:a16="http://schemas.microsoft.com/office/drawing/2014/main" id="{2D4903EC-BA01-D516-6ED1-8A5393EB8C63}"/>
              </a:ext>
            </a:extLst>
          </p:cNvPr>
          <p:cNvSpPr txBox="1"/>
          <p:nvPr/>
        </p:nvSpPr>
        <p:spPr>
          <a:xfrm>
            <a:off x="6764512" y="1280175"/>
            <a:ext cx="513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800"/>
            </a:pPr>
            <a:r>
              <a:rPr lang="en-US" sz="1800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▼</a:t>
            </a:r>
            <a:r>
              <a:rPr lang="en-US" sz="1800">
                <a:solidFill>
                  <a:schemeClr val="dk1"/>
                </a:solidFill>
                <a:latin typeface="DFKai-SB"/>
                <a:ea typeface="DFKai-SB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in Computer Simulation</a:t>
            </a:r>
            <a:endParaRPr sz="1800" b="0" i="0" u="none" strike="noStrike" cap="non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ADB986-29AA-A23D-193E-2E55124053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769"/>
          <a:stretch/>
        </p:blipFill>
        <p:spPr>
          <a:xfrm>
            <a:off x="6857480" y="2285970"/>
            <a:ext cx="4589596" cy="288508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061C03B-B2E3-BA95-EBE9-C4CA9B0A0494}"/>
              </a:ext>
            </a:extLst>
          </p:cNvPr>
          <p:cNvSpPr/>
          <p:nvPr/>
        </p:nvSpPr>
        <p:spPr>
          <a:xfrm>
            <a:off x="1161461" y="2149311"/>
            <a:ext cx="3184296" cy="212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DC3D0F9-846C-9561-7A9E-BD860E47FD70}"/>
              </a:ext>
            </a:extLst>
          </p:cNvPr>
          <p:cNvSpPr/>
          <p:nvPr/>
        </p:nvSpPr>
        <p:spPr>
          <a:xfrm>
            <a:off x="1161461" y="3567388"/>
            <a:ext cx="1402630" cy="212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C34E404-24B2-5AFA-2292-B812F5BB13BA}"/>
              </a:ext>
            </a:extLst>
          </p:cNvPr>
          <p:cNvSpPr/>
          <p:nvPr/>
        </p:nvSpPr>
        <p:spPr>
          <a:xfrm>
            <a:off x="6882276" y="4685629"/>
            <a:ext cx="1527889" cy="149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6B86492-BAD4-7FC3-FAEC-313E0A486484}"/>
              </a:ext>
            </a:extLst>
          </p:cNvPr>
          <p:cNvSpPr/>
          <p:nvPr/>
        </p:nvSpPr>
        <p:spPr>
          <a:xfrm>
            <a:off x="6877314" y="2083324"/>
            <a:ext cx="3095473" cy="202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33B210-77BA-F846-BE40-AD6E3580C2C3}"/>
              </a:ext>
            </a:extLst>
          </p:cNvPr>
          <p:cNvSpPr txBox="1"/>
          <p:nvPr/>
        </p:nvSpPr>
        <p:spPr>
          <a:xfrm>
            <a:off x="427349" y="5028853"/>
            <a:ext cx="633599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2000"/>
              <a:t>Compared to DL, GL has advantage on....</a:t>
            </a:r>
          </a:p>
          <a:p>
            <a:endParaRPr lang="en-US" altLang="zh-TW" sz="1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/>
              <a:t>Lower Param : </a:t>
            </a:r>
            <a:r>
              <a:rPr lang="en-US" altLang="zh-TW" sz="1600">
                <a:solidFill>
                  <a:srgbClr val="FF0000"/>
                </a:solidFill>
              </a:rPr>
              <a:t>Energy-efficient,</a:t>
            </a:r>
            <a:r>
              <a:rPr lang="zh-TW" altLang="en-US" sz="1600">
                <a:solidFill>
                  <a:srgbClr val="FF0000"/>
                </a:solidFill>
              </a:rPr>
              <a:t> </a:t>
            </a:r>
            <a:r>
              <a:rPr lang="en-US" altLang="zh-TW" sz="1600">
                <a:solidFill>
                  <a:srgbClr val="FF0000"/>
                </a:solidFill>
              </a:rPr>
              <a:t>low in computational complexity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/>
              <a:t>Faster prediction time :</a:t>
            </a:r>
            <a:r>
              <a:rPr lang="zh-TW" altLang="en-US" sz="1600"/>
              <a:t> </a:t>
            </a:r>
            <a:r>
              <a:rPr lang="en-US" altLang="zh-TW" sz="1600">
                <a:solidFill>
                  <a:srgbClr val="FF0000"/>
                </a:solidFill>
              </a:rPr>
              <a:t>low latency, Real-time</a:t>
            </a:r>
            <a:endParaRPr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3392262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 txBox="1">
            <a:spLocks noGrp="1"/>
          </p:cNvSpPr>
          <p:nvPr>
            <p:ph type="title"/>
          </p:nvPr>
        </p:nvSpPr>
        <p:spPr>
          <a:xfrm>
            <a:off x="-577" y="-4156"/>
            <a:ext cx="12189807" cy="116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4000" b="1">
                <a:solidFill>
                  <a:schemeClr val="lt1"/>
                </a:solidFill>
              </a:rPr>
              <a:t>Green Learning VS</a:t>
            </a:r>
            <a:r>
              <a:rPr lang="en-US" sz="4000" b="1">
                <a:solidFill>
                  <a:schemeClr val="lt1"/>
                </a:solidFill>
                <a:sym typeface="Arial"/>
              </a:rPr>
              <a:t> DL(CNN) in Simulation</a:t>
            </a:r>
            <a:endParaRPr lang="en-US" sz="4000">
              <a:solidFill>
                <a:schemeClr val="lt1"/>
              </a:solidFill>
              <a:sym typeface="Arial"/>
            </a:endParaRPr>
          </a:p>
        </p:txBody>
      </p:sp>
      <p:sp>
        <p:nvSpPr>
          <p:cNvPr id="239" name="Google Shape;239;p8"/>
          <p:cNvSpPr txBox="1">
            <a:spLocks noGrp="1"/>
          </p:cNvSpPr>
          <p:nvPr>
            <p:ph type="body" idx="1"/>
          </p:nvPr>
        </p:nvSpPr>
        <p:spPr>
          <a:xfrm>
            <a:off x="979200" y="1340475"/>
            <a:ext cx="10421925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r>
              <a:rPr lang="en-US" sz="1800">
                <a:latin typeface="Arial"/>
              </a:rPr>
              <a:t>With </a:t>
            </a:r>
            <a:r>
              <a:rPr lang="en-US" sz="1800" err="1">
                <a:latin typeface="Arial"/>
              </a:rPr>
              <a:t>PixelHop</a:t>
            </a:r>
            <a:r>
              <a:rPr lang="en-US" sz="1800">
                <a:latin typeface="Arial"/>
              </a:rPr>
              <a:t> </a:t>
            </a:r>
            <a:r>
              <a:rPr lang="en-US" sz="1800">
                <a:latin typeface="Arial"/>
                <a:cs typeface="Arial"/>
              </a:rPr>
              <a:t>Green Learning method, the system</a:t>
            </a:r>
            <a:r>
              <a:rPr lang="en-US" sz="2000">
                <a:latin typeface="Arial"/>
              </a:rPr>
              <a:t> is </a:t>
            </a:r>
            <a:r>
              <a:rPr lang="en-US" sz="2000">
                <a:solidFill>
                  <a:srgbClr val="000000"/>
                </a:solidFill>
                <a:latin typeface="Arial"/>
              </a:rPr>
              <a:t>mo</a:t>
            </a:r>
            <a:r>
              <a:rPr lang="en-US" sz="2000">
                <a:solidFill>
                  <a:schemeClr val="tx1"/>
                </a:solidFill>
                <a:latin typeface="Arial"/>
              </a:rPr>
              <a:t>re </a:t>
            </a:r>
            <a:r>
              <a:rPr lang="en-US" sz="2000">
                <a:solidFill>
                  <a:srgbClr val="FF0000"/>
                </a:solidFill>
                <a:latin typeface="Arial"/>
              </a:rPr>
              <a:t>energy-efficient</a:t>
            </a:r>
            <a:r>
              <a:rPr lang="en-US" sz="2000">
                <a:solidFill>
                  <a:schemeClr val="tx1"/>
                </a:solidFill>
                <a:latin typeface="Arial"/>
              </a:rPr>
              <a:t> and lower the</a:t>
            </a:r>
            <a:r>
              <a:rPr lang="en-US" sz="2000">
                <a:solidFill>
                  <a:srgbClr val="FF0000"/>
                </a:solidFill>
                <a:latin typeface="Arial"/>
              </a:rPr>
              <a:t> computational burden</a:t>
            </a:r>
            <a:r>
              <a:rPr lang="en-US" sz="2000">
                <a:solidFill>
                  <a:schemeClr val="tx1"/>
                </a:solidFill>
                <a:latin typeface="Arial"/>
              </a:rPr>
              <a:t> and </a:t>
            </a:r>
            <a:r>
              <a:rPr lang="en-US" sz="2000">
                <a:solidFill>
                  <a:srgbClr val="FF0000"/>
                </a:solidFill>
                <a:latin typeface="Arial"/>
              </a:rPr>
              <a:t>latency</a:t>
            </a:r>
            <a:r>
              <a:rPr lang="en-US" sz="1800">
                <a:solidFill>
                  <a:schemeClr val="tx1"/>
                </a:solidFill>
                <a:latin typeface="Arial"/>
              </a:rPr>
              <a:t>!</a:t>
            </a:r>
            <a:endParaRPr lang="zh-TW" alt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None/>
            </a:pPr>
            <a:r>
              <a:rPr lang="en-US" sz="1800">
                <a:latin typeface="Arial"/>
                <a:cs typeface="Arial"/>
              </a:rPr>
              <a:t>Green Learning</a:t>
            </a:r>
            <a:r>
              <a:rPr lang="en-US" sz="1800">
                <a:latin typeface="Arial"/>
              </a:rPr>
              <a:t> demonstrates </a:t>
            </a:r>
            <a:r>
              <a:rPr lang="en-US" sz="1800">
                <a:solidFill>
                  <a:srgbClr val="FF0000"/>
                </a:solidFill>
                <a:latin typeface="Arial"/>
              </a:rPr>
              <a:t>higher accuracy than DL at low SNR levels</a:t>
            </a:r>
            <a:r>
              <a:rPr lang="en-US" sz="1800">
                <a:latin typeface="Arial"/>
              </a:rPr>
              <a:t>, but its accuracy becomes more variable as the SNR increases.</a:t>
            </a:r>
            <a:endParaRPr lang="en-US"/>
          </a:p>
          <a:p>
            <a:pPr marL="0" lvl="0" indent="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lang="en-US" sz="2000">
              <a:latin typeface="Arial"/>
              <a:ea typeface="DFKai-SB"/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  <a:buNone/>
            </a:pPr>
            <a:endParaRPr lang="en-US" sz="2000">
              <a:latin typeface="Arial"/>
              <a:ea typeface="DFKai-SB"/>
            </a:endParaRPr>
          </a:p>
          <a:p>
            <a:pPr marL="0" indent="0">
              <a:lnSpc>
                <a:spcPct val="110000"/>
              </a:lnSpc>
              <a:spcBef>
                <a:spcPts val="1200"/>
              </a:spcBef>
              <a:buSzPts val="1100"/>
              <a:buNone/>
            </a:pPr>
            <a:endParaRPr lang="en-US" altLang="zh-TW" sz="2000">
              <a:ea typeface="DFKai-SB"/>
            </a:endParaRPr>
          </a:p>
          <a:p>
            <a:pPr marL="114300" indent="0">
              <a:lnSpc>
                <a:spcPct val="110000"/>
              </a:lnSpc>
              <a:buNone/>
            </a:pPr>
            <a:endParaRPr lang="zh-TW" altLang="en-US" sz="2000">
              <a:latin typeface="DFKai-SB"/>
              <a:ea typeface="DFKai-SB"/>
            </a:endParaRPr>
          </a:p>
        </p:txBody>
      </p:sp>
      <p:sp>
        <p:nvSpPr>
          <p:cNvPr id="240" name="Google Shape;240;p8"/>
          <p:cNvSpPr txBox="1"/>
          <p:nvPr/>
        </p:nvSpPr>
        <p:spPr>
          <a:xfrm>
            <a:off x="1321813" y="3056625"/>
            <a:ext cx="471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▼Green Learning in Computer Simulation</a:t>
            </a:r>
            <a:endParaRPr sz="1800" b="0" i="0" u="none" strike="noStrike" cap="non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6698525" y="3056625"/>
            <a:ext cx="513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▼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in Computer Simulation</a:t>
            </a:r>
            <a:endParaRPr sz="1800" b="0" i="0" u="none" strike="noStrike" cap="non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42" name="Google Shape;24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900" y="3529701"/>
            <a:ext cx="5061724" cy="30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E047209C-E56F-2EA8-D68F-051A39CE5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519488"/>
            <a:ext cx="5067300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 txBox="1">
            <a:spLocks noGrp="1"/>
          </p:cNvSpPr>
          <p:nvPr>
            <p:ph type="title"/>
          </p:nvPr>
        </p:nvSpPr>
        <p:spPr>
          <a:xfrm>
            <a:off x="-577" y="-4156"/>
            <a:ext cx="12189807" cy="11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zh-TW" sz="4000" b="1">
                <a:solidFill>
                  <a:schemeClr val="lt1"/>
                </a:solidFill>
              </a:rPr>
              <a:t>Green Learning VS DL(CNN) in </a:t>
            </a:r>
            <a:r>
              <a:rPr lang="en-US" altLang="zh-TW" sz="4000" b="1" err="1">
                <a:solidFill>
                  <a:schemeClr val="lt1"/>
                </a:solidFill>
              </a:rPr>
              <a:t>RFSoC</a:t>
            </a:r>
            <a:endParaRPr lang="zh-TW" altLang="en-US" sz="4000" b="1">
              <a:solidFill>
                <a:schemeClr val="lt1"/>
              </a:solidFill>
            </a:endParaRPr>
          </a:p>
        </p:txBody>
      </p:sp>
      <p:sp>
        <p:nvSpPr>
          <p:cNvPr id="239" name="Google Shape;239;p8"/>
          <p:cNvSpPr txBox="1">
            <a:spLocks noGrp="1"/>
          </p:cNvSpPr>
          <p:nvPr>
            <p:ph type="body" idx="1"/>
          </p:nvPr>
        </p:nvSpPr>
        <p:spPr>
          <a:xfrm>
            <a:off x="931575" y="1378575"/>
            <a:ext cx="10326675" cy="44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14999"/>
              </a:lnSpc>
              <a:spcBef>
                <a:spcPts val="1200"/>
              </a:spcBef>
              <a:buNone/>
            </a:pPr>
            <a:r>
              <a:rPr lang="en-US" sz="1800">
                <a:latin typeface="Arial"/>
                <a:cs typeface="Arial"/>
              </a:rPr>
              <a:t>After completing transforming Python into C++ and using </a:t>
            </a:r>
            <a:r>
              <a:rPr lang="en-US" sz="1800" err="1">
                <a:latin typeface="Arial"/>
                <a:cs typeface="Arial"/>
              </a:rPr>
              <a:t>vivado</a:t>
            </a:r>
            <a:r>
              <a:rPr lang="en-US" sz="1800">
                <a:latin typeface="Arial"/>
                <a:cs typeface="Arial"/>
              </a:rPr>
              <a:t> to transform into Verilog, we can run the model on FPGA board. The runtime for DL model decrease from 0.0012 s/data to </a:t>
            </a:r>
            <a:r>
              <a:rPr lang="en-US" sz="1800">
                <a:solidFill>
                  <a:srgbClr val="FF0000"/>
                </a:solidFill>
                <a:latin typeface="Arial"/>
                <a:cs typeface="Arial"/>
              </a:rPr>
              <a:t>0.0002</a:t>
            </a:r>
            <a:r>
              <a:rPr lang="en-US" sz="1800">
                <a:latin typeface="Arial"/>
                <a:cs typeface="Arial"/>
              </a:rPr>
              <a:t> s/data. 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None/>
            </a:pPr>
            <a:r>
              <a:rPr lang="en-US" sz="1800">
                <a:latin typeface="Arial"/>
                <a:cs typeface="Arial"/>
              </a:rPr>
              <a:t>We believe that Green Learning can achieve a better performance than DL, but it still need to be verified.</a:t>
            </a:r>
            <a:endParaRPr lang="zh-TW" altLang="en-US"/>
          </a:p>
          <a:p>
            <a:pPr marL="0" indent="0">
              <a:lnSpc>
                <a:spcPct val="114999"/>
              </a:lnSpc>
              <a:spcBef>
                <a:spcPts val="1200"/>
              </a:spcBef>
              <a:buNone/>
            </a:pPr>
            <a:r>
              <a:rPr lang="en-US" sz="1800">
                <a:latin typeface="Arial"/>
                <a:cs typeface="Arial"/>
              </a:rPr>
              <a:t>But we haven't finish Green Learning in </a:t>
            </a:r>
            <a:r>
              <a:rPr lang="en-US" sz="1800" err="1">
                <a:latin typeface="Arial"/>
                <a:cs typeface="Arial"/>
              </a:rPr>
              <a:t>RFSoC</a:t>
            </a:r>
            <a:r>
              <a:rPr lang="en-US" sz="1800">
                <a:latin typeface="Arial"/>
                <a:cs typeface="Arial"/>
              </a:rPr>
              <a:t> Simulation, still debugging.....</a:t>
            </a:r>
            <a:endParaRPr lang="zh-TW" altLang="en-US"/>
          </a:p>
          <a:p>
            <a:pPr marL="114300" indent="0">
              <a:lnSpc>
                <a:spcPct val="110000"/>
              </a:lnSpc>
              <a:buNone/>
            </a:pPr>
            <a:endParaRPr lang="zh-TW" altLang="en-US" sz="2000">
              <a:latin typeface="DFKai-SB"/>
              <a:ea typeface="DFKai-SB"/>
              <a:cs typeface="Arial"/>
            </a:endParaRPr>
          </a:p>
        </p:txBody>
      </p:sp>
      <p:sp>
        <p:nvSpPr>
          <p:cNvPr id="240" name="Google Shape;240;p8"/>
          <p:cNvSpPr txBox="1"/>
          <p:nvPr/>
        </p:nvSpPr>
        <p:spPr>
          <a:xfrm>
            <a:off x="1131464" y="6061231"/>
            <a:ext cx="504882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00">
                <a:solidFill>
                  <a:schemeClr val="dk1"/>
                </a:solidFill>
              </a:rPr>
              <a:t>▲Deep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Learning </a:t>
            </a:r>
            <a:r>
              <a:rPr lang="en-US" sz="1800">
                <a:solidFill>
                  <a:schemeClr val="dk1"/>
                </a:solidFill>
              </a:rPr>
              <a:t>runtime in </a:t>
            </a:r>
            <a:r>
              <a:rPr lang="en-US" sz="1800" err="1">
                <a:solidFill>
                  <a:schemeClr val="dk1"/>
                </a:solidFill>
              </a:rPr>
              <a:t>RFSoC</a:t>
            </a:r>
            <a:r>
              <a:rPr lang="en-US" sz="1800">
                <a:solidFill>
                  <a:schemeClr val="dk1"/>
                </a:solidFill>
              </a:rPr>
              <a:t> 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Simulation</a:t>
            </a:r>
            <a:endParaRPr lang="zh-TW" altLang="en-US" sz="1800" b="0" i="0" u="none" strike="noStrike" cap="none">
              <a:solidFill>
                <a:schemeClr val="dk1"/>
              </a:solidFill>
              <a:latin typeface="DFKai-SB"/>
              <a:ea typeface="DFKai-SB"/>
              <a:cs typeface="DFKai-SB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6880024" y="6086397"/>
            <a:ext cx="425542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▲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in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RFSoC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Simulation</a:t>
            </a:r>
            <a:endParaRPr lang="zh-TW" altLang="en-US" sz="1800" b="0" i="0" u="none" strike="noStrike" cap="none">
              <a:solidFill>
                <a:schemeClr val="dk1"/>
              </a:solidFill>
              <a:latin typeface="DFKai-SB"/>
              <a:ea typeface="DFKai-SB"/>
              <a:cs typeface="DFKai-SB"/>
            </a:endParaRPr>
          </a:p>
        </p:txBody>
      </p:sp>
      <p:pic>
        <p:nvPicPr>
          <p:cNvPr id="3" name="Google Shape;284;g30168b50d3d_0_75" descr="一張含有 文字, 行, 圖表, 繪圖 的圖片&#10;&#10;自動產生的描述">
            <a:extLst>
              <a:ext uri="{FF2B5EF4-FFF2-40B4-BE49-F238E27FC236}">
                <a16:creationId xmlns:a16="http://schemas.microsoft.com/office/drawing/2014/main" id="{36D9ECE6-BE66-F887-CA7C-6B97180A38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1514" y="3372903"/>
            <a:ext cx="3965637" cy="270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3;g30168b50d3d_0_75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351285CE-1372-43E1-A694-C262F37440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82368" r="51275" b="252"/>
          <a:stretch/>
        </p:blipFill>
        <p:spPr>
          <a:xfrm>
            <a:off x="2022577" y="5019084"/>
            <a:ext cx="3047099" cy="7831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6AF4B9-7F99-9DAE-2E35-B0E72558A6AE}"/>
              </a:ext>
            </a:extLst>
          </p:cNvPr>
          <p:cNvSpPr/>
          <p:nvPr/>
        </p:nvSpPr>
        <p:spPr>
          <a:xfrm>
            <a:off x="2018001" y="5426752"/>
            <a:ext cx="2853561" cy="233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53532B6A-5852-3B69-B271-3B70596E5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>
            <a:extLst>
              <a:ext uri="{FF2B5EF4-FFF2-40B4-BE49-F238E27FC236}">
                <a16:creationId xmlns:a16="http://schemas.microsoft.com/office/drawing/2014/main" id="{0CCA88B0-777F-5E44-BBE4-FC69460B5E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089"/>
          <a:stretch/>
        </p:blipFill>
        <p:spPr>
          <a:xfrm>
            <a:off x="0" y="0"/>
            <a:ext cx="12192000" cy="644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>
            <a:extLst>
              <a:ext uri="{FF2B5EF4-FFF2-40B4-BE49-F238E27FC236}">
                <a16:creationId xmlns:a16="http://schemas.microsoft.com/office/drawing/2014/main" id="{4497E699-A754-E91D-9FFF-DA43E1415423}"/>
              </a:ext>
            </a:extLst>
          </p:cNvPr>
          <p:cNvSpPr txBox="1"/>
          <p:nvPr/>
        </p:nvSpPr>
        <p:spPr>
          <a:xfrm>
            <a:off x="2071026" y="2676067"/>
            <a:ext cx="55695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rPr>
              <a:t>4</a:t>
            </a:r>
            <a:endParaRPr lang="en-US" sz="3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34" name="Google Shape;134;p4">
            <a:extLst>
              <a:ext uri="{FF2B5EF4-FFF2-40B4-BE49-F238E27FC236}">
                <a16:creationId xmlns:a16="http://schemas.microsoft.com/office/drawing/2014/main" id="{A1D9877D-2507-11E5-1AAA-96CB9693DD3D}"/>
              </a:ext>
            </a:extLst>
          </p:cNvPr>
          <p:cNvSpPr txBox="1"/>
          <p:nvPr/>
        </p:nvSpPr>
        <p:spPr>
          <a:xfrm>
            <a:off x="3171644" y="2757477"/>
            <a:ext cx="3370415" cy="67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spcAft>
                <a:spcPts val="3600"/>
              </a:spcAft>
            </a:pPr>
            <a:r>
              <a:rPr lang="en-US" altLang="zh-TW" sz="2400" b="1">
                <a:latin typeface="Yu Gothic UI"/>
                <a:ea typeface="Yu Gothic UI"/>
                <a:cs typeface="Times New Roman"/>
              </a:rPr>
              <a:t>Frequency Hopping</a:t>
            </a:r>
          </a:p>
        </p:txBody>
      </p:sp>
    </p:spTree>
    <p:extLst>
      <p:ext uri="{BB962C8B-B14F-4D97-AF65-F5344CB8AC3E}">
        <p14:creationId xmlns:p14="http://schemas.microsoft.com/office/powerpoint/2010/main" val="12910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圖表, 螢幕擷取畫面, 方案 的圖片&#10;&#10;自動產生的描述">
            <a:extLst>
              <a:ext uri="{FF2B5EF4-FFF2-40B4-BE49-F238E27FC236}">
                <a16:creationId xmlns:a16="http://schemas.microsoft.com/office/drawing/2014/main" id="{08AFA6E7-C7AC-ADC1-331D-E2BCBBB5E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0" y="2042810"/>
            <a:ext cx="11874460" cy="4112506"/>
          </a:xfrm>
          <a:prstGeom prst="rect">
            <a:avLst/>
          </a:prstGeom>
        </p:spPr>
      </p:pic>
      <p:sp>
        <p:nvSpPr>
          <p:cNvPr id="9" name="Google Shape;238;p8">
            <a:extLst>
              <a:ext uri="{FF2B5EF4-FFF2-40B4-BE49-F238E27FC236}">
                <a16:creationId xmlns:a16="http://schemas.microsoft.com/office/drawing/2014/main" id="{8A8A53C4-284E-04F1-0857-248489396F87}"/>
              </a:ext>
            </a:extLst>
          </p:cNvPr>
          <p:cNvSpPr txBox="1">
            <a:spLocks/>
          </p:cNvSpPr>
          <p:nvPr/>
        </p:nvSpPr>
        <p:spPr>
          <a:xfrm>
            <a:off x="-577" y="-4156"/>
            <a:ext cx="12189807" cy="117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>
                <a:solidFill>
                  <a:schemeClr val="lt1"/>
                </a:solidFill>
                <a:ea typeface="Microsoft JhengHei UI"/>
              </a:rPr>
              <a:t>Frequency Hopping</a:t>
            </a:r>
            <a:endParaRPr lang="zh-TW" altLang="en-US" sz="4000" b="1">
              <a:solidFill>
                <a:schemeClr val="lt1"/>
              </a:solidFill>
              <a:ea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1433267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56044516.510089">
            <a:hlinkClick r:id="" action="ppaction://media"/>
            <a:extLst>
              <a:ext uri="{FF2B5EF4-FFF2-40B4-BE49-F238E27FC236}">
                <a16:creationId xmlns:a16="http://schemas.microsoft.com/office/drawing/2014/main" id="{F859BAD7-829A-6FBB-4E1A-906B66821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2351" y="1280785"/>
            <a:ext cx="9127300" cy="5131497"/>
          </a:xfrm>
          <a:prstGeom prst="rect">
            <a:avLst/>
          </a:prstGeom>
        </p:spPr>
      </p:pic>
      <p:sp>
        <p:nvSpPr>
          <p:cNvPr id="3" name="Google Shape;238;p8">
            <a:extLst>
              <a:ext uri="{FF2B5EF4-FFF2-40B4-BE49-F238E27FC236}">
                <a16:creationId xmlns:a16="http://schemas.microsoft.com/office/drawing/2014/main" id="{54596E23-A895-C5BA-39D1-5994890A0F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7" y="-4156"/>
            <a:ext cx="12189807" cy="117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4000" b="1">
                <a:solidFill>
                  <a:schemeClr val="lt1"/>
                </a:solidFill>
                <a:ea typeface="Microsoft JhengHei UI"/>
              </a:rPr>
              <a:t>Frequency Hopping</a:t>
            </a:r>
            <a:endParaRPr lang="zh-TW" altLang="en-US" sz="4000" b="1">
              <a:solidFill>
                <a:schemeClr val="lt1"/>
              </a:solidFill>
              <a:ea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20759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F87EA7C-3CE0-3459-162B-AFB33206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>
            <a:extLst>
              <a:ext uri="{FF2B5EF4-FFF2-40B4-BE49-F238E27FC236}">
                <a16:creationId xmlns:a16="http://schemas.microsoft.com/office/drawing/2014/main" id="{0C56886E-546F-62D0-85D2-1ED34E2034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089"/>
          <a:stretch/>
        </p:blipFill>
        <p:spPr>
          <a:xfrm>
            <a:off x="0" y="0"/>
            <a:ext cx="12192000" cy="644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>
            <a:extLst>
              <a:ext uri="{FF2B5EF4-FFF2-40B4-BE49-F238E27FC236}">
                <a16:creationId xmlns:a16="http://schemas.microsoft.com/office/drawing/2014/main" id="{7E787C86-2117-6E0F-E53F-4D01F0F7A65B}"/>
              </a:ext>
            </a:extLst>
          </p:cNvPr>
          <p:cNvSpPr txBox="1"/>
          <p:nvPr/>
        </p:nvSpPr>
        <p:spPr>
          <a:xfrm>
            <a:off x="2071026" y="2676067"/>
            <a:ext cx="55695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altLang="zh-TW" sz="3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rPr>
              <a:t>5</a:t>
            </a:r>
            <a:endParaRPr lang="en-US" sz="3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34" name="Google Shape;134;p4">
            <a:extLst>
              <a:ext uri="{FF2B5EF4-FFF2-40B4-BE49-F238E27FC236}">
                <a16:creationId xmlns:a16="http://schemas.microsoft.com/office/drawing/2014/main" id="{A7EF4C81-7F08-D665-4524-37EA5CD2C455}"/>
              </a:ext>
            </a:extLst>
          </p:cNvPr>
          <p:cNvSpPr txBox="1"/>
          <p:nvPr/>
        </p:nvSpPr>
        <p:spPr>
          <a:xfrm>
            <a:off x="3013794" y="2758414"/>
            <a:ext cx="6276121" cy="67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spcAft>
                <a:spcPts val="3600"/>
              </a:spcAft>
            </a:pPr>
            <a:r>
              <a:rPr lang="zh-TW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智慧感知無線電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(Intelligence Radio)</a:t>
            </a:r>
            <a:endParaRPr lang="en-US" altLang="zh-TW" sz="2800" b="1" dirty="0">
              <a:latin typeface="Yu Gothic UI"/>
              <a:ea typeface="Yu Gothic U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0447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C6CF-C8CA-43B3-6305-6B1CE9670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BC4E181-0336-BDC4-51F7-59A00FDF0DA6}"/>
              </a:ext>
            </a:extLst>
          </p:cNvPr>
          <p:cNvSpPr txBox="1"/>
          <p:nvPr/>
        </p:nvSpPr>
        <p:spPr>
          <a:xfrm>
            <a:off x="386054" y="1385186"/>
            <a:ext cx="11416033" cy="18852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       結合上述的頻譜感測及跳頻功能，目前</a:t>
            </a:r>
            <a:r>
              <a:rPr lang="en-US" altLang="zh-TW" sz="2000" dirty="0" err="1">
                <a:solidFill>
                  <a:schemeClr val="tx1"/>
                </a:solidFill>
                <a:latin typeface="Microsoft JhengHei UI"/>
                <a:ea typeface="Microsoft JhengHei UI"/>
              </a:rPr>
              <a:t>RFSoC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已能初步實現</a:t>
            </a:r>
            <a:r>
              <a:rPr lang="en-US" altLang="zh-TW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Joseph </a:t>
            </a:r>
            <a:r>
              <a:rPr lang="en-US" altLang="zh-TW" sz="2000" dirty="0" err="1">
                <a:solidFill>
                  <a:schemeClr val="tx1"/>
                </a:solidFill>
                <a:latin typeface="Microsoft JhengHei UI"/>
                <a:ea typeface="Microsoft JhengHei UI"/>
              </a:rPr>
              <a:t>Mitola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所提出的感知無線電，然而，要使通訊裝置真正具備全自動通訊能力，還需要再加入許多功能，例如</a:t>
            </a:r>
            <a:r>
              <a:rPr lang="en-US" altLang="zh-TW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 </a:t>
            </a:r>
            <a:r>
              <a:rPr lang="zh-TW" altLang="en-US" sz="2000" dirty="0">
                <a:solidFill>
                  <a:schemeClr val="dk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DFKai-SB"/>
                <a:sym typeface="DFKai-SB"/>
              </a:rPr>
              <a:t>多頻段感測、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信道估計、自適應調制</a:t>
            </a:r>
            <a:r>
              <a:rPr lang="en-US" altLang="zh-TW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編碼、抗干擾、多用戶協調。而除了針對每個功能訓練機器學習模型，還需要一個能夠統一考量所有因素的代理人，也就是需要運用</a:t>
            </a:r>
            <a:r>
              <a:rPr lang="zh-TW" altLang="en-US" sz="2000" b="1" dirty="0">
                <a:solidFill>
                  <a:schemeClr val="tx1"/>
                </a:solidFill>
                <a:latin typeface="Microsoft JhengHei UI"/>
                <a:ea typeface="Microsoft JhengHei UI"/>
              </a:rPr>
              <a:t>強化學習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的技巧。</a:t>
            </a:r>
            <a:endParaRPr lang="en-US" altLang="zh-TW" sz="2000" dirty="0">
              <a:solidFill>
                <a:schemeClr val="tx1"/>
              </a:solidFill>
              <a:latin typeface="Microsoft JhengHei UI"/>
              <a:ea typeface="Microsoft JhengHei UI"/>
            </a:endParaRPr>
          </a:p>
        </p:txBody>
      </p:sp>
      <p:sp>
        <p:nvSpPr>
          <p:cNvPr id="5" name="Google Shape;130;g3212b4a5a47_0_0">
            <a:extLst>
              <a:ext uri="{FF2B5EF4-FFF2-40B4-BE49-F238E27FC236}">
                <a16:creationId xmlns:a16="http://schemas.microsoft.com/office/drawing/2014/main" id="{1623D3D1-1068-683F-42A3-EE0B362CA1AB}"/>
              </a:ext>
            </a:extLst>
          </p:cNvPr>
          <p:cNvSpPr txBox="1">
            <a:spLocks/>
          </p:cNvSpPr>
          <p:nvPr/>
        </p:nvSpPr>
        <p:spPr>
          <a:xfrm>
            <a:off x="2675" y="-2725"/>
            <a:ext cx="12186300" cy="118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SzPts val="1800"/>
            </a:pPr>
            <a:endParaRPr lang="en-US" altLang="zh-TW" sz="4400" b="1">
              <a:solidFill>
                <a:schemeClr val="bg1"/>
              </a:solidFill>
              <a:latin typeface="Microsoft JhengHei UI"/>
              <a:ea typeface="Microsoft JhengHei UI"/>
              <a:cs typeface="Times New Roman"/>
            </a:endParaRPr>
          </a:p>
        </p:txBody>
      </p:sp>
      <p:sp>
        <p:nvSpPr>
          <p:cNvPr id="2" name="Google Shape;238;p8">
            <a:extLst>
              <a:ext uri="{FF2B5EF4-FFF2-40B4-BE49-F238E27FC236}">
                <a16:creationId xmlns:a16="http://schemas.microsoft.com/office/drawing/2014/main" id="{ABAE4D8A-4418-2619-7E95-C3D51C4221DC}"/>
              </a:ext>
            </a:extLst>
          </p:cNvPr>
          <p:cNvSpPr txBox="1">
            <a:spLocks/>
          </p:cNvSpPr>
          <p:nvPr/>
        </p:nvSpPr>
        <p:spPr>
          <a:xfrm>
            <a:off x="-832" y="168271"/>
            <a:ext cx="12189807" cy="117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ctr">
              <a:spcAft>
                <a:spcPts val="3600"/>
              </a:spcAft>
            </a:pPr>
            <a:endParaRPr lang="en-US" altLang="zh-TW" sz="4000" b="1" dirty="0">
              <a:solidFill>
                <a:schemeClr val="bg1"/>
              </a:solidFill>
              <a:latin typeface="Yu Gothic UI"/>
              <a:ea typeface="Yu Gothic UI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646A5B-3CB7-255B-5048-742A8761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98"/>
          <a:stretch/>
        </p:blipFill>
        <p:spPr>
          <a:xfrm>
            <a:off x="3119186" y="3587555"/>
            <a:ext cx="5949767" cy="2702225"/>
          </a:xfrm>
          <a:prstGeom prst="rect">
            <a:avLst/>
          </a:prstGeom>
        </p:spPr>
      </p:pic>
      <p:sp>
        <p:nvSpPr>
          <p:cNvPr id="10" name="Google Shape;238;p8">
            <a:extLst>
              <a:ext uri="{FF2B5EF4-FFF2-40B4-BE49-F238E27FC236}">
                <a16:creationId xmlns:a16="http://schemas.microsoft.com/office/drawing/2014/main" id="{DEE81EE0-E1C1-A62C-0325-2F82F662F090}"/>
              </a:ext>
            </a:extLst>
          </p:cNvPr>
          <p:cNvSpPr txBox="1">
            <a:spLocks/>
          </p:cNvSpPr>
          <p:nvPr/>
        </p:nvSpPr>
        <p:spPr>
          <a:xfrm>
            <a:off x="-577" y="-4156"/>
            <a:ext cx="12189807" cy="117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>
                <a:solidFill>
                  <a:schemeClr val="lt1"/>
                </a:solidFill>
                <a:ea typeface="Microsoft JhengHei UI"/>
              </a:rPr>
              <a:t>Future </a:t>
            </a:r>
            <a:r>
              <a:rPr lang="en" sz="4000" b="1">
                <a:solidFill>
                  <a:schemeClr val="lt1"/>
                </a:solidFill>
                <a:ea typeface="Microsoft JhengHei UI"/>
              </a:rPr>
              <a:t>outlook</a:t>
            </a:r>
            <a:endParaRPr lang="en-US" sz="4000" b="1" dirty="0">
              <a:solidFill>
                <a:schemeClr val="lt1"/>
              </a:solidFill>
              <a:ea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130152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027CD-3DF6-FA5C-0D11-820583539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C3B6121-E826-4C43-B73D-96B98F8963B4}"/>
              </a:ext>
            </a:extLst>
          </p:cNvPr>
          <p:cNvSpPr txBox="1"/>
          <p:nvPr/>
        </p:nvSpPr>
        <p:spPr>
          <a:xfrm>
            <a:off x="651011" y="1582276"/>
            <a:ext cx="5302227" cy="36934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    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    除了前面提到的動態頻譜存取及強化學習外，未來還會出現各種應用</a:t>
            </a:r>
            <a:r>
              <a:rPr lang="en-US" altLang="zh-TW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AI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的場景，而要能夠發揮</a:t>
            </a:r>
            <a:r>
              <a:rPr lang="en-US" altLang="zh-TW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AI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的強大潛力，就必須使用支援</a:t>
            </a:r>
            <a:r>
              <a:rPr lang="en-US" altLang="zh-TW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SDR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的平台 ，因此</a:t>
            </a:r>
            <a:r>
              <a:rPr lang="en-US" altLang="zh-TW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SDR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對於實現</a:t>
            </a:r>
            <a:r>
              <a:rPr lang="zh-TW" altLang="en-US" sz="2000" b="1" dirty="0">
                <a:solidFill>
                  <a:schemeClr val="tx1"/>
                </a:solidFill>
                <a:latin typeface="Microsoft JhengHei UI"/>
                <a:ea typeface="Microsoft JhengHei UI"/>
              </a:rPr>
              <a:t>智慧感知無線電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及</a:t>
            </a:r>
            <a:r>
              <a:rPr lang="zh-TW" altLang="en-US" sz="2000" b="1" dirty="0">
                <a:solidFill>
                  <a:schemeClr val="tx1"/>
                </a:solidFill>
                <a:latin typeface="Microsoft JhengHei UI"/>
                <a:ea typeface="Microsoft JhengHei UI"/>
              </a:rPr>
              <a:t>智慧物聯網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來說必不可少，這些都是</a:t>
            </a:r>
            <a:r>
              <a:rPr lang="en-US" altLang="zh-TW" sz="2000" dirty="0" err="1">
                <a:solidFill>
                  <a:schemeClr val="tx1"/>
                </a:solidFill>
                <a:latin typeface="Microsoft JhengHei UI"/>
                <a:ea typeface="Microsoft JhengHei UI"/>
              </a:rPr>
              <a:t>RFSoC</a:t>
            </a:r>
            <a:r>
              <a:rPr lang="zh-TW" altLang="en-US" sz="2000" dirty="0">
                <a:solidFill>
                  <a:schemeClr val="tx1"/>
                </a:solidFill>
                <a:latin typeface="Microsoft JhengHei UI"/>
                <a:ea typeface="Microsoft JhengHei UI"/>
              </a:rPr>
              <a:t>能夠發展的方向。</a:t>
            </a:r>
            <a:endParaRPr lang="en-US" altLang="zh-TW" sz="2000" dirty="0">
              <a:solidFill>
                <a:schemeClr val="tx1"/>
              </a:solidFill>
              <a:latin typeface="Microsoft JhengHei UI"/>
              <a:ea typeface="Microsoft JhengHei UI"/>
            </a:endParaRPr>
          </a:p>
        </p:txBody>
      </p:sp>
      <p:sp>
        <p:nvSpPr>
          <p:cNvPr id="5" name="Google Shape;130;g3212b4a5a47_0_0">
            <a:extLst>
              <a:ext uri="{FF2B5EF4-FFF2-40B4-BE49-F238E27FC236}">
                <a16:creationId xmlns:a16="http://schemas.microsoft.com/office/drawing/2014/main" id="{5D34C9F7-056A-77DE-9E15-42925663A07D}"/>
              </a:ext>
            </a:extLst>
          </p:cNvPr>
          <p:cNvSpPr txBox="1">
            <a:spLocks/>
          </p:cNvSpPr>
          <p:nvPr/>
        </p:nvSpPr>
        <p:spPr>
          <a:xfrm>
            <a:off x="2675" y="-2725"/>
            <a:ext cx="12186300" cy="118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SzPts val="1800"/>
            </a:pPr>
            <a:endParaRPr lang="en-US" altLang="zh-TW" sz="4400" b="1">
              <a:solidFill>
                <a:schemeClr val="bg1"/>
              </a:solidFill>
              <a:latin typeface="Microsoft JhengHei UI"/>
              <a:ea typeface="Microsoft JhengHei UI"/>
              <a:cs typeface="Times New Roman"/>
            </a:endParaRPr>
          </a:p>
        </p:txBody>
      </p:sp>
      <p:pic>
        <p:nvPicPr>
          <p:cNvPr id="3" name="圖片 2" descr="一張含有 電路 的圖片&#10;&#10;自動產生的描述">
            <a:extLst>
              <a:ext uri="{FF2B5EF4-FFF2-40B4-BE49-F238E27FC236}">
                <a16:creationId xmlns:a16="http://schemas.microsoft.com/office/drawing/2014/main" id="{E307C68C-B509-A3AF-4C6C-35813137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99" r="2751"/>
          <a:stretch/>
        </p:blipFill>
        <p:spPr>
          <a:xfrm>
            <a:off x="6605081" y="1341434"/>
            <a:ext cx="4766553" cy="5068110"/>
          </a:xfrm>
          <a:prstGeom prst="rect">
            <a:avLst/>
          </a:prstGeom>
        </p:spPr>
      </p:pic>
      <p:sp>
        <p:nvSpPr>
          <p:cNvPr id="2" name="Google Shape;238;p8">
            <a:extLst>
              <a:ext uri="{FF2B5EF4-FFF2-40B4-BE49-F238E27FC236}">
                <a16:creationId xmlns:a16="http://schemas.microsoft.com/office/drawing/2014/main" id="{E762C7B8-8CC4-CB94-7568-B1AB74E895AE}"/>
              </a:ext>
            </a:extLst>
          </p:cNvPr>
          <p:cNvSpPr txBox="1">
            <a:spLocks/>
          </p:cNvSpPr>
          <p:nvPr/>
        </p:nvSpPr>
        <p:spPr>
          <a:xfrm>
            <a:off x="-832" y="168271"/>
            <a:ext cx="12189807" cy="117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ctr">
              <a:spcAft>
                <a:spcPts val="3600"/>
              </a:spcAft>
            </a:pPr>
            <a:r>
              <a:rPr lang="zh-TW" altLang="en-US" sz="40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智慧感知無線電</a:t>
            </a:r>
            <a:endParaRPr lang="en-US" altLang="zh-TW" sz="4000" b="1" dirty="0">
              <a:solidFill>
                <a:schemeClr val="bg1"/>
              </a:solidFill>
              <a:latin typeface="Yu Gothic UI"/>
              <a:ea typeface="Yu Gothic U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498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-4502" y="-2191"/>
            <a:ext cx="12195914" cy="117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>
                <a:solidFill>
                  <a:schemeClr val="lt1"/>
                </a:solidFill>
                <a:latin typeface="Microsoft JhengHei UI"/>
              </a:rPr>
              <a:t>OUTLINE</a:t>
            </a:r>
            <a:endParaRPr lang="zh-TW" altLang="en-US" b="1">
              <a:solidFill>
                <a:schemeClr val="lt1"/>
              </a:solidFill>
              <a:latin typeface="Microsoft JhengHei UI"/>
              <a:ea typeface="Microsoft JhengHei UI"/>
            </a:endParaRPr>
          </a:p>
        </p:txBody>
      </p:sp>
      <p:sp>
        <p:nvSpPr>
          <p:cNvPr id="124" name="Google Shape;124;p3"/>
          <p:cNvSpPr txBox="1">
            <a:spLocks noGrp="1"/>
          </p:cNvSpPr>
          <p:nvPr>
            <p:ph idx="1"/>
          </p:nvPr>
        </p:nvSpPr>
        <p:spPr>
          <a:xfrm>
            <a:off x="644832" y="1352022"/>
            <a:ext cx="10897245" cy="488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lnSpc>
                <a:spcPct val="150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1. </a:t>
            </a:r>
            <a:r>
              <a:rPr lang="zh-TW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SDR</a:t>
            </a:r>
            <a:r>
              <a:rPr lang="zh-TW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 </a:t>
            </a:r>
            <a:r>
              <a:rPr lang="en-US" altLang="zh-TW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on </a:t>
            </a:r>
            <a:r>
              <a:rPr lang="en-US" altLang="zh-TW" sz="2400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DFKai-SB"/>
                <a:sym typeface="DFKai-SB"/>
              </a:rPr>
              <a:t>R</a:t>
            </a:r>
            <a:r>
              <a:rPr lang="en-US" altLang="zh-TW" sz="2400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FSoC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DFKai-SB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3600"/>
              </a:spcAft>
              <a:buSzPts val="1800"/>
              <a:buNone/>
            </a:pP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2.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 </a:t>
            </a:r>
            <a:r>
              <a:rPr lang="zh-TW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感知無線電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(Cognitive Radio)&amp; </a:t>
            </a:r>
            <a:r>
              <a:rPr lang="zh-TW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動態頻譜存取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(Dynamic Spectrum Access)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14300" indent="0">
              <a:lnSpc>
                <a:spcPct val="150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3. </a:t>
            </a:r>
            <a:r>
              <a:rPr lang="en-US" altLang="zh-TW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DSA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: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 </a:t>
            </a:r>
            <a:r>
              <a:rPr lang="en-US" altLang="zh-TW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Spectrum Sensing 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using</a:t>
            </a:r>
            <a:r>
              <a:rPr lang="en-US" altLang="zh-TW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 Green Learning &amp; Deep Learning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3600"/>
              </a:spcAft>
              <a:buSzPts val="1800"/>
              <a:buNone/>
            </a:pP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4. </a:t>
            </a:r>
            <a:r>
              <a:rPr lang="en-US" altLang="zh-TW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DSA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:</a:t>
            </a:r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 </a:t>
            </a:r>
            <a:r>
              <a:rPr lang="en-US" altLang="zh-TW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Frequency Hopping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3600"/>
              </a:spcAft>
              <a:buSzPts val="1800"/>
              <a:buNone/>
            </a:pP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5.</a:t>
            </a:r>
            <a:r>
              <a:rPr lang="zh-TW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 智慧感知無線電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(Intelligence Radio) 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7536"/>
          <a:stretch/>
        </p:blipFill>
        <p:spPr>
          <a:xfrm>
            <a:off x="-1" y="1"/>
            <a:ext cx="12192001" cy="634116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1905595" y="2717882"/>
            <a:ext cx="8702167" cy="59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90000"/>
              </a:lnSpc>
              <a:buSzPts val="1800"/>
            </a:pPr>
            <a:r>
              <a:rPr lang="en-US" altLang="zh-TW" sz="2800" b="1" dirty="0">
                <a:solidFill>
                  <a:schemeClr val="tx1"/>
                </a:solidFill>
                <a:latin typeface="Microsoft JhengHei UI"/>
                <a:ea typeface="Microsoft JhengHei UI"/>
              </a:rPr>
              <a:t>SDR on </a:t>
            </a:r>
            <a:r>
              <a:rPr lang="en-US" altLang="zh-TW" sz="2800" b="1" dirty="0" err="1">
                <a:solidFill>
                  <a:schemeClr val="tx1"/>
                </a:solidFill>
                <a:latin typeface="Microsoft JhengHei UI"/>
                <a:ea typeface="Microsoft JhengHei UI"/>
              </a:rPr>
              <a:t>RFSoC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Google Shape;133;p4">
            <a:extLst>
              <a:ext uri="{FF2B5EF4-FFF2-40B4-BE49-F238E27FC236}">
                <a16:creationId xmlns:a16="http://schemas.microsoft.com/office/drawing/2014/main" id="{D9ED0936-D556-9FCD-8CF1-51400F64B9EB}"/>
              </a:ext>
            </a:extLst>
          </p:cNvPr>
          <p:cNvSpPr txBox="1"/>
          <p:nvPr/>
        </p:nvSpPr>
        <p:spPr>
          <a:xfrm>
            <a:off x="2049118" y="2706222"/>
            <a:ext cx="9951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altLang="zh-TW" sz="3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en-US" altLang="zh-TW" sz="3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C0BD1F-EB11-7DDC-F032-61837F56F3D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18166" y="1439059"/>
            <a:ext cx="6035185" cy="4834646"/>
          </a:xfrm>
          <a:noFill/>
        </p:spPr>
        <p:txBody>
          <a:bodyPr>
            <a:normAutofit/>
          </a:bodyPr>
          <a:lstStyle/>
          <a:p>
            <a:pPr marL="114300" indent="0" algn="l">
              <a:lnSpc>
                <a:spcPct val="150000"/>
              </a:lnSpc>
              <a:buNone/>
            </a:pPr>
            <a:r>
              <a: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       軟體無線電</a:t>
            </a:r>
            <a:r>
              <a:rPr lang="en-US" altLang="zh-TW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(Software Defined Radio, SDR)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為 </a:t>
            </a:r>
            <a:r>
              <a:rPr lang="zh-TW" altLang="en-US" sz="2000" b="1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2000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Joseph </a:t>
            </a:r>
            <a:r>
              <a:rPr lang="en-US" altLang="zh-TW" sz="2000" i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Mitola</a:t>
            </a:r>
            <a:r>
              <a:rPr lang="zh-TW" altLang="en-US" sz="2000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於</a:t>
            </a:r>
            <a:r>
              <a:rPr lang="en-US" altLang="zh-TW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1990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年代提出之開創性新概念</a:t>
            </a:r>
            <a:r>
              <a:rPr lang="zh-TW" altLang="en-US" sz="2000" dirty="0">
                <a:latin typeface="+mj-ea"/>
                <a:ea typeface="+mj-ea"/>
              </a:rPr>
              <a:t>，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將傳統通訊設備中之特殊應用積體電路</a:t>
            </a:r>
            <a:r>
              <a:rPr lang="en-US" altLang="zh-TW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(ASIC)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以</a:t>
            </a:r>
            <a:r>
              <a: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可程式化邏輯電路</a:t>
            </a:r>
            <a:r>
              <a:rPr lang="en-US" altLang="zh-TW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(FPGA)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替代</a:t>
            </a:r>
            <a:r>
              <a:rPr lang="zh-TW" altLang="en-US" sz="2000" dirty="0">
                <a:latin typeface="+mj-ea"/>
                <a:ea typeface="+mj-ea"/>
              </a:rPr>
              <a:t>，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使其</a:t>
            </a:r>
            <a:r>
              <a:rPr lang="zh-TW" alt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通過軟體即可修改架構</a:t>
            </a:r>
            <a:r>
              <a:rPr lang="zh-TW" altLang="en-US" sz="2000" dirty="0">
                <a:latin typeface="+mj-ea"/>
                <a:ea typeface="+mj-ea"/>
              </a:rPr>
              <a:t>，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大大增加應用彈性及減少更新換代時因硬體無法修改造成的浪費</a:t>
            </a:r>
            <a:r>
              <a:rPr lang="zh-TW" altLang="en-US" sz="2000" dirty="0">
                <a:latin typeface="+mj-ea"/>
                <a:ea typeface="+mj-ea"/>
              </a:rPr>
              <a:t>。</a:t>
            </a:r>
            <a:endParaRPr lang="en-US" altLang="zh-TW" sz="2000" dirty="0">
              <a:latin typeface="+mj-ea"/>
              <a:ea typeface="+mj-ea"/>
            </a:endParaRPr>
          </a:p>
          <a:p>
            <a:pPr marL="114300" indent="0" algn="l">
              <a:lnSpc>
                <a:spcPct val="150000"/>
              </a:lnSpc>
              <a:buNone/>
            </a:pPr>
            <a:endParaRPr lang="en-US" altLang="zh-TW" sz="2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14300" indent="0" algn="l">
              <a:lnSpc>
                <a:spcPct val="150000"/>
              </a:lnSpc>
              <a:buNone/>
            </a:pP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其中</a:t>
            </a:r>
            <a:r>
              <a:rPr lang="zh-TW" altLang="en-US" sz="2000" dirty="0">
                <a:latin typeface="+mj-ea"/>
              </a:rPr>
              <a:t>，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由</a:t>
            </a:r>
            <a:r>
              <a:rPr lang="en-US" altLang="zh-TW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AMD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推出的</a:t>
            </a:r>
            <a:r>
              <a:rPr lang="en-US" altLang="zh-TW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Zynq </a:t>
            </a:r>
            <a:r>
              <a:rPr lang="en-US" altLang="zh-TW" sz="20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RFSoC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系列在性能及易用性上都十分卓越</a:t>
            </a:r>
            <a:r>
              <a:rPr lang="zh-TW" altLang="en-US" sz="2000" dirty="0">
                <a:latin typeface="+mj-ea"/>
              </a:rPr>
              <a:t>，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是實現</a:t>
            </a:r>
            <a:r>
              <a:rPr lang="en-US" altLang="zh-TW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SDR</a:t>
            </a: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的理想平台</a:t>
            </a:r>
            <a:r>
              <a:rPr lang="zh-TW" altLang="en-US" sz="2000" dirty="0">
                <a:latin typeface="+mj-ea"/>
              </a:rPr>
              <a:t>。</a:t>
            </a:r>
            <a:endParaRPr lang="en-US" altLang="zh-TW" sz="2000" dirty="0">
              <a:latin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4F044-2841-E092-E4E3-5DEF81245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671" r="3219" b="624"/>
          <a:stretch/>
        </p:blipFill>
        <p:spPr bwMode="auto">
          <a:xfrm>
            <a:off x="607721" y="1165898"/>
            <a:ext cx="4113366" cy="553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0;g3212b4a5a47_0_0">
            <a:extLst>
              <a:ext uri="{FF2B5EF4-FFF2-40B4-BE49-F238E27FC236}">
                <a16:creationId xmlns:a16="http://schemas.microsoft.com/office/drawing/2014/main" id="{567AB40B-D019-57CB-9C67-7FB5E4E6EB67}"/>
              </a:ext>
            </a:extLst>
          </p:cNvPr>
          <p:cNvSpPr txBox="1">
            <a:spLocks/>
          </p:cNvSpPr>
          <p:nvPr/>
        </p:nvSpPr>
        <p:spPr>
          <a:xfrm>
            <a:off x="2675" y="-2725"/>
            <a:ext cx="12186300" cy="114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SzPts val="1800"/>
            </a:pPr>
            <a:r>
              <a:rPr lang="en-US" altLang="zh-TW" sz="4400" b="1" dirty="0">
                <a:solidFill>
                  <a:schemeClr val="lt1"/>
                </a:solidFill>
                <a:latin typeface="Microsoft JhengHei UI"/>
                <a:ea typeface="Microsoft JhengHei UI"/>
              </a:rPr>
              <a:t>SDR on </a:t>
            </a:r>
            <a:r>
              <a:rPr lang="en-US" altLang="zh-TW" sz="4400" b="1" dirty="0" err="1">
                <a:solidFill>
                  <a:schemeClr val="lt1"/>
                </a:solidFill>
                <a:latin typeface="Microsoft JhengHei UI"/>
                <a:ea typeface="Microsoft JhengHei UI"/>
              </a:rPr>
              <a:t>RFSoC</a:t>
            </a:r>
            <a:endParaRPr lang="zh-TW" alt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9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261831D-D95B-F1AE-FC50-95D459608156}"/>
              </a:ext>
            </a:extLst>
          </p:cNvPr>
          <p:cNvSpPr txBox="1"/>
          <p:nvPr/>
        </p:nvSpPr>
        <p:spPr>
          <a:xfrm>
            <a:off x="418289" y="1459148"/>
            <a:ext cx="11355422" cy="142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SDR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平台實現的關鍵，在於類比數位轉換器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(ADC&amp;DAC)</a:t>
            </a:r>
            <a:r>
              <a:rPr lang="zh-TW" altLang="en-US" sz="20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採樣率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的提升，因其代表了</a:t>
            </a:r>
            <a:r>
              <a:rPr lang="zh-TW" altLang="en-US" sz="2000" u="sng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能以數位方式處理的頻率範圍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。當採樣率高到不需要類比混頻電路時，才能夠動態調整訊號發送之頻率，也就是</a:t>
            </a:r>
            <a:r>
              <a:rPr lang="zh-TW" altLang="en-US" sz="20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動態頻譜存取</a:t>
            </a:r>
            <a:r>
              <a:rPr lang="en-US" altLang="zh-TW" sz="20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(Dynamic Spectrum Access)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65F18CE-EDF6-E842-4D61-5409A1A6A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2" y="3429000"/>
            <a:ext cx="5632821" cy="28934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12A1CAC-460E-9D97-379A-6B121AFD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52"/>
          <a:stretch/>
        </p:blipFill>
        <p:spPr>
          <a:xfrm>
            <a:off x="6444433" y="3253254"/>
            <a:ext cx="5524435" cy="3069238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25EB56E-5805-9ECE-D26B-943B788FC4A8}"/>
              </a:ext>
            </a:extLst>
          </p:cNvPr>
          <p:cNvSpPr/>
          <p:nvPr/>
        </p:nvSpPr>
        <p:spPr>
          <a:xfrm>
            <a:off x="5977518" y="4637207"/>
            <a:ext cx="544215" cy="477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130;g3212b4a5a47_0_0">
            <a:extLst>
              <a:ext uri="{FF2B5EF4-FFF2-40B4-BE49-F238E27FC236}">
                <a16:creationId xmlns:a16="http://schemas.microsoft.com/office/drawing/2014/main" id="{B35D23EE-763D-3DC6-844E-068718E1ABD0}"/>
              </a:ext>
            </a:extLst>
          </p:cNvPr>
          <p:cNvSpPr txBox="1">
            <a:spLocks/>
          </p:cNvSpPr>
          <p:nvPr/>
        </p:nvSpPr>
        <p:spPr>
          <a:xfrm>
            <a:off x="2675" y="-2725"/>
            <a:ext cx="12186300" cy="114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SzPts val="1800"/>
            </a:pPr>
            <a:r>
              <a:rPr lang="en-US" altLang="zh-TW" sz="4400" b="1">
                <a:solidFill>
                  <a:schemeClr val="lt1"/>
                </a:solidFill>
                <a:latin typeface="Microsoft JhengHei UI"/>
                <a:ea typeface="Microsoft JhengHei UI"/>
              </a:rPr>
              <a:t>SDR on </a:t>
            </a:r>
            <a:r>
              <a:rPr lang="en-US" altLang="zh-TW" sz="4400" b="1" err="1">
                <a:solidFill>
                  <a:schemeClr val="lt1"/>
                </a:solidFill>
                <a:latin typeface="Microsoft JhengHei UI"/>
                <a:ea typeface="Microsoft JhengHei UI"/>
              </a:rPr>
              <a:t>RFSoC</a:t>
            </a:r>
            <a:endParaRPr lang="zh-TW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51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5CC4C-C5AC-16A0-D1EB-A008A1F7A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4786B9B-4C5B-8139-2D98-56BCFF0595FC}"/>
              </a:ext>
            </a:extLst>
          </p:cNvPr>
          <p:cNvSpPr txBox="1"/>
          <p:nvPr/>
        </p:nvSpPr>
        <p:spPr>
          <a:xfrm>
            <a:off x="418289" y="1427227"/>
            <a:ext cx="11355422" cy="96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當採樣率達到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10GHz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級別時，裝置可以直接採樣並處理大部分通訊頻率之訊號，因此具備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7.125GHz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採樣率的 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RFSoC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已能實質作為現今通訊標準下之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SDR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平台。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E3A59B-DF79-A06C-D0F0-7B3D4F3C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97"/>
          <a:stretch/>
        </p:blipFill>
        <p:spPr>
          <a:xfrm>
            <a:off x="311285" y="2607707"/>
            <a:ext cx="7599116" cy="3685385"/>
          </a:xfrm>
          <a:prstGeom prst="rect">
            <a:avLst/>
          </a:prstGeom>
        </p:spPr>
      </p:pic>
      <p:sp>
        <p:nvSpPr>
          <p:cNvPr id="8" name="Google Shape;130;g3212b4a5a47_0_0">
            <a:extLst>
              <a:ext uri="{FF2B5EF4-FFF2-40B4-BE49-F238E27FC236}">
                <a16:creationId xmlns:a16="http://schemas.microsoft.com/office/drawing/2014/main" id="{D0D4DB2F-C3D0-281F-C064-B15072B9A632}"/>
              </a:ext>
            </a:extLst>
          </p:cNvPr>
          <p:cNvSpPr txBox="1">
            <a:spLocks/>
          </p:cNvSpPr>
          <p:nvPr/>
        </p:nvSpPr>
        <p:spPr>
          <a:xfrm>
            <a:off x="2675" y="-2725"/>
            <a:ext cx="12186300" cy="114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SzPts val="1800"/>
            </a:pPr>
            <a:r>
              <a:rPr lang="en-US" altLang="zh-TW" sz="4400" b="1">
                <a:solidFill>
                  <a:schemeClr val="lt1"/>
                </a:solidFill>
                <a:latin typeface="Microsoft JhengHei UI"/>
                <a:ea typeface="Microsoft JhengHei UI"/>
              </a:rPr>
              <a:t>SDR on </a:t>
            </a:r>
            <a:r>
              <a:rPr lang="en-US" altLang="zh-TW" sz="4400" b="1" err="1">
                <a:solidFill>
                  <a:schemeClr val="lt1"/>
                </a:solidFill>
                <a:latin typeface="Microsoft JhengHei UI"/>
                <a:ea typeface="Microsoft JhengHei UI"/>
              </a:rPr>
              <a:t>RFSoC</a:t>
            </a:r>
            <a:endParaRPr lang="zh-TW" altLang="en-US">
              <a:solidFill>
                <a:schemeClr val="l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4F5561-2CB2-3878-4C6D-E013504B8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38" y="2607707"/>
            <a:ext cx="3429479" cy="94310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A9866FC-D860-9942-BC90-67489316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630" b="23398"/>
          <a:stretch/>
        </p:blipFill>
        <p:spPr>
          <a:xfrm>
            <a:off x="8557119" y="3866502"/>
            <a:ext cx="2524477" cy="21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4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0C506-D7A8-E69F-19CB-AE1F614E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83B7359-D53B-3248-0BAA-85437716FB23}"/>
              </a:ext>
            </a:extLst>
          </p:cNvPr>
          <p:cNvSpPr txBox="1"/>
          <p:nvPr/>
        </p:nvSpPr>
        <p:spPr>
          <a:xfrm>
            <a:off x="418289" y="1582276"/>
            <a:ext cx="11355422" cy="36934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>
                <a:latin typeface="Microsoft JhengHei UI"/>
                <a:ea typeface="Microsoft JhengHei UI"/>
              </a:rPr>
              <a:t>相較於其他SDR，</a:t>
            </a:r>
            <a:r>
              <a:rPr lang="en-US" altLang="zh-TW" sz="2000" b="1" dirty="0" err="1">
                <a:latin typeface="Microsoft JhengHei UI"/>
                <a:ea typeface="Microsoft JhengHei UI"/>
              </a:rPr>
              <a:t>RFSoC</a:t>
            </a:r>
            <a:r>
              <a:rPr lang="zh-TW" altLang="en-US" sz="2000" dirty="0">
                <a:latin typeface="Microsoft JhengHei UI"/>
                <a:ea typeface="Microsoft JhengHei UI"/>
              </a:rPr>
              <a:t>還具有以下優點</a:t>
            </a:r>
            <a:r>
              <a:rPr lang="en-US" altLang="zh-TW" sz="2000" dirty="0">
                <a:latin typeface="Microsoft JhengHei UI"/>
                <a:ea typeface="Microsoft JhengHei UI"/>
              </a:rPr>
              <a:t>/</a:t>
            </a:r>
            <a:r>
              <a:rPr lang="zh-TW" altLang="en-US" sz="2000" dirty="0">
                <a:latin typeface="Microsoft JhengHei UI"/>
                <a:ea typeface="Microsoft JhengHei UI"/>
              </a:rPr>
              <a:t>應用</a:t>
            </a:r>
            <a:r>
              <a:rPr lang="en-US" altLang="zh-TW" sz="2000" dirty="0">
                <a:latin typeface="Microsoft JhengHei UI"/>
                <a:ea typeface="Microsoft JhengHei UI"/>
              </a:rPr>
              <a:t>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sz="2000" dirty="0">
                <a:latin typeface="Microsoft JhengHei UI"/>
                <a:ea typeface="Microsoft JhengHei UI"/>
              </a:rPr>
              <a:t>具有基於</a:t>
            </a:r>
            <a:r>
              <a:rPr lang="en-US" altLang="zh-TW" sz="2000" dirty="0">
                <a:ea typeface="Microsoft JhengHei UI"/>
              </a:rPr>
              <a:t>Python</a:t>
            </a:r>
            <a:r>
              <a:rPr lang="zh-TW" sz="2000" dirty="0">
                <a:latin typeface="Microsoft JhengHei UI"/>
                <a:ea typeface="Microsoft JhengHei UI"/>
              </a:rPr>
              <a:t>的開發環境</a:t>
            </a:r>
            <a:r>
              <a:rPr lang="en-US" altLang="zh-TW" sz="2000" dirty="0">
                <a:ea typeface="Microsoft JhengHei UI"/>
              </a:rPr>
              <a:t>PYNQ</a:t>
            </a:r>
            <a:r>
              <a:rPr lang="zh-TW" sz="2000" dirty="0">
                <a:latin typeface="Microsoft JhengHei UI"/>
                <a:ea typeface="Microsoft JhengHei UI"/>
              </a:rPr>
              <a:t>，簡化</a:t>
            </a:r>
            <a:r>
              <a:rPr lang="en-US" altLang="zh-TW" sz="2000" dirty="0">
                <a:ea typeface="Microsoft JhengHei UI"/>
              </a:rPr>
              <a:t>FPGA</a:t>
            </a:r>
            <a:r>
              <a:rPr lang="zh-TW" sz="2000" dirty="0">
                <a:latin typeface="Microsoft JhengHei UI"/>
                <a:ea typeface="Microsoft JhengHei UI"/>
              </a:rPr>
              <a:t>開發流程，</a:t>
            </a:r>
            <a:r>
              <a:rPr lang="zh-TW" sz="2000" b="1" dirty="0">
                <a:latin typeface="Microsoft JhengHei UI"/>
                <a:ea typeface="Microsoft JhengHei UI"/>
              </a:rPr>
              <a:t>降低開發門檻</a:t>
            </a:r>
            <a:r>
              <a:rPr lang="zh-TW" sz="2000" dirty="0">
                <a:latin typeface="Microsoft JhengHei UI"/>
                <a:ea typeface="Microsoft JhengHei UI"/>
              </a:rPr>
              <a:t>。</a:t>
            </a:r>
            <a:endParaRPr lang="zh-TW" altLang="en-US" sz="2000" dirty="0">
              <a:latin typeface="Microsoft JhengHei UI"/>
              <a:ea typeface="Microsoft JhengHei UI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 UI"/>
                <a:ea typeface="Microsoft JhengHei UI"/>
              </a:rPr>
              <a:t>可在單一裝置上</a:t>
            </a:r>
            <a:r>
              <a:rPr lang="zh-TW" altLang="en-US" sz="2000" b="1" dirty="0">
                <a:latin typeface="Microsoft JhengHei UI"/>
                <a:ea typeface="Microsoft JhengHei UI"/>
              </a:rPr>
              <a:t>同時部屬多種無線通信協定</a:t>
            </a:r>
            <a:r>
              <a:rPr lang="zh-TW" altLang="en-US" sz="2000" dirty="0">
                <a:latin typeface="Microsoft JhengHei UI"/>
                <a:ea typeface="Microsoft JhengHei UI"/>
              </a:rPr>
              <a:t>，如</a:t>
            </a:r>
            <a:r>
              <a:rPr lang="en-US" altLang="zh-TW" sz="2000" dirty="0" err="1">
                <a:latin typeface="Microsoft JhengHei UI"/>
                <a:ea typeface="Microsoft JhengHei UI"/>
              </a:rPr>
              <a:t>WiFi</a:t>
            </a:r>
            <a:r>
              <a:rPr lang="zh-TW" altLang="en-US" sz="2000" dirty="0">
                <a:latin typeface="Microsoft JhengHei UI"/>
                <a:ea typeface="Microsoft JhengHei UI"/>
              </a:rPr>
              <a:t>、藍芽、</a:t>
            </a:r>
            <a:r>
              <a:rPr lang="en-US" altLang="zh-TW" sz="2000" dirty="0">
                <a:latin typeface="Microsoft JhengHei UI"/>
                <a:ea typeface="Microsoft JhengHei UI"/>
              </a:rPr>
              <a:t>4G/5G</a:t>
            </a:r>
            <a:r>
              <a:rPr lang="zh-TW" altLang="en-US" sz="2000" dirty="0">
                <a:latin typeface="Microsoft JhengHei UI"/>
                <a:ea typeface="Microsoft JhengHei UI"/>
              </a:rPr>
              <a:t>。</a:t>
            </a:r>
            <a:endParaRPr lang="en-US" altLang="zh-TW" sz="2000" dirty="0">
              <a:latin typeface="Microsoft JhengHei UI"/>
              <a:ea typeface="Microsoft JhengHei UI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 UI"/>
                <a:ea typeface="Microsoft JhengHei UI"/>
              </a:rPr>
              <a:t>可作為新通訊協定</a:t>
            </a:r>
            <a:r>
              <a:rPr lang="en-US" altLang="zh-TW" sz="2000" dirty="0">
                <a:latin typeface="Microsoft JhengHei UI"/>
                <a:ea typeface="Microsoft JhengHei UI"/>
              </a:rPr>
              <a:t>/</a:t>
            </a:r>
            <a:r>
              <a:rPr lang="zh-TW" altLang="en-US" sz="2000" dirty="0">
                <a:latin typeface="Microsoft JhengHei UI"/>
                <a:ea typeface="Microsoft JhengHei UI"/>
              </a:rPr>
              <a:t>裝置</a:t>
            </a:r>
            <a:r>
              <a:rPr lang="zh-TW" altLang="en-US" sz="2000" b="1" dirty="0">
                <a:latin typeface="Microsoft JhengHei UI"/>
                <a:ea typeface="Microsoft JhengHei UI"/>
              </a:rPr>
              <a:t>開發、測試之平台</a:t>
            </a:r>
            <a:r>
              <a:rPr lang="zh-TW" altLang="en-US" sz="2000" dirty="0">
                <a:latin typeface="Microsoft JhengHei UI"/>
                <a:ea typeface="Microsoft JhengHei UI"/>
              </a:rPr>
              <a:t>。</a:t>
            </a:r>
            <a:endParaRPr lang="en-US" altLang="zh-TW" sz="2000" dirty="0">
              <a:latin typeface="Microsoft JhengHei UI"/>
              <a:ea typeface="Microsoft JhengHei UI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 UI"/>
                <a:ea typeface="Microsoft JhengHei UI"/>
              </a:rPr>
              <a:t>因其功能之強大、體積之小，結合無人飛行載具</a:t>
            </a:r>
            <a:r>
              <a:rPr lang="en-US" altLang="zh-TW" sz="2000" dirty="0">
                <a:latin typeface="Microsoft JhengHei UI"/>
                <a:ea typeface="Microsoft JhengHei UI"/>
              </a:rPr>
              <a:t>(UAV)</a:t>
            </a:r>
            <a:r>
              <a:rPr lang="zh-TW" altLang="en-US" sz="2000" dirty="0">
                <a:latin typeface="Microsoft JhengHei UI"/>
                <a:ea typeface="Microsoft JhengHei UI"/>
              </a:rPr>
              <a:t>使用可作為</a:t>
            </a:r>
            <a:r>
              <a:rPr lang="zh-TW" altLang="en-US" sz="2000" b="1" dirty="0">
                <a:latin typeface="Microsoft JhengHei UI"/>
                <a:ea typeface="Microsoft JhengHei UI"/>
              </a:rPr>
              <a:t>高機動性之行動基地台</a:t>
            </a:r>
            <a:r>
              <a:rPr lang="zh-TW" altLang="en-US" sz="2000" dirty="0">
                <a:latin typeface="Microsoft JhengHei UI"/>
                <a:ea typeface="Microsoft JhengHei UI"/>
              </a:rPr>
              <a:t>。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sz="2000" dirty="0">
                <a:latin typeface="Microsoft JhengHei UI"/>
                <a:ea typeface="Microsoft JhengHei UI"/>
              </a:rPr>
              <a:t>使用者可在</a:t>
            </a:r>
            <a:r>
              <a:rPr lang="en-US" altLang="zh-TW" sz="2000" dirty="0">
                <a:ea typeface="Microsoft JhengHei UI"/>
              </a:rPr>
              <a:t>FPGA</a:t>
            </a:r>
            <a:r>
              <a:rPr lang="zh-TW" sz="2000" dirty="0">
                <a:latin typeface="Microsoft JhengHei UI"/>
                <a:ea typeface="Microsoft JhengHei UI"/>
              </a:rPr>
              <a:t>自由部署各種需要高速硬體電路支援之算法，如</a:t>
            </a:r>
            <a:r>
              <a:rPr lang="en-US" altLang="zh-TW" sz="2000" b="1" dirty="0">
                <a:ea typeface="Microsoft JhengHei UI"/>
              </a:rPr>
              <a:t>AI</a:t>
            </a:r>
            <a:r>
              <a:rPr lang="zh-TW" sz="2000" b="1" dirty="0">
                <a:latin typeface="Microsoft JhengHei UI"/>
                <a:ea typeface="Microsoft JhengHei UI"/>
              </a:rPr>
              <a:t>模型</a:t>
            </a:r>
            <a:r>
              <a:rPr lang="zh-TW" sz="2000" dirty="0">
                <a:latin typeface="Microsoft JhengHei UI"/>
                <a:ea typeface="Microsoft JhengHei UI"/>
              </a:rPr>
              <a:t>、</a:t>
            </a:r>
            <a:r>
              <a:rPr lang="en-US" altLang="zh-TW" sz="2000" dirty="0">
                <a:ea typeface="Microsoft JhengHei UI"/>
              </a:rPr>
              <a:t>DSP</a:t>
            </a:r>
            <a:r>
              <a:rPr lang="zh-TW" sz="2000" dirty="0">
                <a:latin typeface="Microsoft JhengHei UI"/>
                <a:ea typeface="Microsoft JhengHei UI"/>
              </a:rPr>
              <a:t>模塊。</a:t>
            </a:r>
            <a:endParaRPr lang="zh-TW" altLang="en-US" sz="2000" dirty="0">
              <a:latin typeface="Microsoft JhengHei UI"/>
              <a:ea typeface="Microsoft JhengHei UI"/>
            </a:endParaRPr>
          </a:p>
        </p:txBody>
      </p:sp>
      <p:sp>
        <p:nvSpPr>
          <p:cNvPr id="4" name="Google Shape;130;g3212b4a5a47_0_0">
            <a:extLst>
              <a:ext uri="{FF2B5EF4-FFF2-40B4-BE49-F238E27FC236}">
                <a16:creationId xmlns:a16="http://schemas.microsoft.com/office/drawing/2014/main" id="{4D6DEC56-58AF-F5D9-3310-E13BD34BC873}"/>
              </a:ext>
            </a:extLst>
          </p:cNvPr>
          <p:cNvSpPr txBox="1">
            <a:spLocks/>
          </p:cNvSpPr>
          <p:nvPr/>
        </p:nvSpPr>
        <p:spPr>
          <a:xfrm>
            <a:off x="2675" y="-2725"/>
            <a:ext cx="12186300" cy="114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SzPts val="1800"/>
            </a:pPr>
            <a:r>
              <a:rPr lang="en-US" altLang="zh-TW" sz="4400" b="1">
                <a:solidFill>
                  <a:schemeClr val="lt1"/>
                </a:solidFill>
                <a:latin typeface="Microsoft JhengHei UI"/>
                <a:ea typeface="Microsoft JhengHei UI"/>
              </a:rPr>
              <a:t>SDR on </a:t>
            </a:r>
            <a:r>
              <a:rPr lang="en-US" altLang="zh-TW" sz="4400" b="1" err="1">
                <a:solidFill>
                  <a:schemeClr val="lt1"/>
                </a:solidFill>
                <a:latin typeface="Microsoft JhengHei UI"/>
                <a:ea typeface="Microsoft JhengHei UI"/>
              </a:rPr>
              <a:t>RFSoC</a:t>
            </a:r>
            <a:endParaRPr lang="zh-TW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64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E91C540-1566-B972-9CCD-FC993E93D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>
            <a:extLst>
              <a:ext uri="{FF2B5EF4-FFF2-40B4-BE49-F238E27FC236}">
                <a16:creationId xmlns:a16="http://schemas.microsoft.com/office/drawing/2014/main" id="{F5A01503-C2D7-365C-6438-8EF4D0F514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089"/>
          <a:stretch/>
        </p:blipFill>
        <p:spPr>
          <a:xfrm>
            <a:off x="0" y="0"/>
            <a:ext cx="12192000" cy="644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>
            <a:extLst>
              <a:ext uri="{FF2B5EF4-FFF2-40B4-BE49-F238E27FC236}">
                <a16:creationId xmlns:a16="http://schemas.microsoft.com/office/drawing/2014/main" id="{618C5EF2-E563-6E8F-6FCC-2820CBABA151}"/>
              </a:ext>
            </a:extLst>
          </p:cNvPr>
          <p:cNvSpPr txBox="1"/>
          <p:nvPr/>
        </p:nvSpPr>
        <p:spPr>
          <a:xfrm>
            <a:off x="2049118" y="2695784"/>
            <a:ext cx="775895" cy="82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altLang="zh-TW" sz="3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34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4">
            <a:extLst>
              <a:ext uri="{FF2B5EF4-FFF2-40B4-BE49-F238E27FC236}">
                <a16:creationId xmlns:a16="http://schemas.microsoft.com/office/drawing/2014/main" id="{83A8EA6A-0C3E-1200-81B7-3F72ED01EFB2}"/>
              </a:ext>
            </a:extLst>
          </p:cNvPr>
          <p:cNvSpPr txBox="1"/>
          <p:nvPr/>
        </p:nvSpPr>
        <p:spPr>
          <a:xfrm>
            <a:off x="2996843" y="2695784"/>
            <a:ext cx="7985684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spcAft>
                <a:spcPts val="3600"/>
              </a:spcAft>
              <a:buSzPts val="1800"/>
            </a:pPr>
            <a:r>
              <a:rPr lang="zh-TW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感知無線電 </a:t>
            </a:r>
            <a:r>
              <a:rPr lang="en-US" altLang="zh-TW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&amp; </a:t>
            </a:r>
            <a:r>
              <a:rPr lang="zh-TW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DFKai-SB"/>
              </a:rPr>
              <a:t>動態頻譜存取</a:t>
            </a:r>
            <a:endParaRPr lang="en-US" altLang="zh-TW" sz="2800" dirty="0">
              <a:latin typeface="Yu Gothic UI" panose="020B0500000000000000" pitchFamily="34" charset="-128"/>
              <a:ea typeface="Yu Gothic UI" panose="020B0500000000000000" pitchFamily="34" charset="-128"/>
              <a:cs typeface="Times New Roman" panose="02020603050405020304" pitchFamily="18" charset="0"/>
              <a:sym typeface="DFKai-SB"/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800" b="1" i="0" u="none" strike="noStrike" cap="none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2118334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FF37BF504DD14FB5887924F6704B56" ma:contentTypeVersion="4" ma:contentTypeDescription="Create a new document." ma:contentTypeScope="" ma:versionID="49b6a07c862cf2d8a5cb3b22903718ae">
  <xsd:schema xmlns:xsd="http://www.w3.org/2001/XMLSchema" xmlns:xs="http://www.w3.org/2001/XMLSchema" xmlns:p="http://schemas.microsoft.com/office/2006/metadata/properties" xmlns:ns3="f0c2008d-96d3-4142-9cae-e37d9f073c7c" targetNamespace="http://schemas.microsoft.com/office/2006/metadata/properties" ma:root="true" ma:fieldsID="295449c29443995c90a0d61e7b68c065" ns3:_="">
    <xsd:import namespace="f0c2008d-96d3-4142-9cae-e37d9f073c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c2008d-96d3-4142-9cae-e37d9f073c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F609BA-1F86-49A1-AC42-27E6B5FB5A2F}">
  <ds:schemaRefs>
    <ds:schemaRef ds:uri="f0c2008d-96d3-4142-9cae-e37d9f073c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F7C57C-02FC-4B3C-A4B7-51F98F0858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603AF8-25FA-422F-B9D4-90ACF8C6EB72}">
  <ds:schemaRefs>
    <ds:schemaRef ds:uri="http://purl.org/dc/dcmitype/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f0c2008d-96d3-4142-9cae-e37d9f073c7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1544</Words>
  <Application>Microsoft Office PowerPoint</Application>
  <PresentationFormat>寬螢幕</PresentationFormat>
  <Paragraphs>155</Paragraphs>
  <Slides>29</Slides>
  <Notes>19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Microsoft JhengHei UI</vt:lpstr>
      <vt:lpstr>Yu Gothic UI</vt:lpstr>
      <vt:lpstr>DFKai-SB</vt:lpstr>
      <vt:lpstr>Arial</vt:lpstr>
      <vt:lpstr>Calibri</vt:lpstr>
      <vt:lpstr>Cambria Math</vt:lpstr>
      <vt:lpstr>Times New Roman</vt:lpstr>
      <vt:lpstr>Wingdings</vt:lpstr>
      <vt:lpstr>Office Theme</vt:lpstr>
      <vt:lpstr>AI + SDR = Intelligence Radio : 運用人工智慧模型於 RFSoC 實現之智慧感知無線電</vt:lpstr>
      <vt:lpstr>BACKGROUND</vt:lpstr>
      <vt:lpstr>OUTLINE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訓練流程</vt:lpstr>
      <vt:lpstr>系統架構與流程</vt:lpstr>
      <vt:lpstr>Deep Learning Model</vt:lpstr>
      <vt:lpstr>Challenges faced by RNN and CNN </vt:lpstr>
      <vt:lpstr>Green Learning: PixelHop Model</vt:lpstr>
      <vt:lpstr>Green Learning 的優勢</vt:lpstr>
      <vt:lpstr>訓練資料</vt:lpstr>
      <vt:lpstr>Green Learning VS DL(CNN) </vt:lpstr>
      <vt:lpstr>Green Learning VS DL(CNN) in Simulation</vt:lpstr>
      <vt:lpstr>Green Learning VS DL(CNN) in RFSoC</vt:lpstr>
      <vt:lpstr>PowerPoint 簡報</vt:lpstr>
      <vt:lpstr>PowerPoint 簡報</vt:lpstr>
      <vt:lpstr>Frequency Hopping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Osamah Ibrahiem</dc:creator>
  <cp:lastModifiedBy>林孟熹</cp:lastModifiedBy>
  <cp:revision>2</cp:revision>
  <dcterms:created xsi:type="dcterms:W3CDTF">2018-12-03T01:16:24Z</dcterms:created>
  <dcterms:modified xsi:type="dcterms:W3CDTF">2024-12-18T09:25:03Z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0x010100EEFF37BF504DD14FB5887924F6704B56</vt:lpwstr>
  </property>
</Properties>
</file>